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61" r:id="rId4"/>
    <p:sldId id="262" r:id="rId5"/>
    <p:sldId id="258" r:id="rId6"/>
    <p:sldId id="267" r:id="rId7"/>
    <p:sldId id="259" r:id="rId8"/>
    <p:sldId id="264" r:id="rId9"/>
    <p:sldId id="263" r:id="rId10"/>
    <p:sldId id="265" r:id="rId11"/>
    <p:sldId id="268"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705"/>
    <a:srgbClr val="D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087" autoAdjust="0"/>
  </p:normalViewPr>
  <p:slideViewPr>
    <p:cSldViewPr snapToGrid="0" snapToObjects="1">
      <p:cViewPr varScale="1">
        <p:scale>
          <a:sx n="86" d="100"/>
          <a:sy n="86" d="100"/>
        </p:scale>
        <p:origin x="15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0E241-C96D-0740-A960-C2DFFA5F0112}" type="datetimeFigureOut">
              <a:rPr lang="en-US" smtClean="0"/>
              <a:t>4/6/2022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87FCA-52C6-3245-ABDF-A286F4CAF145}" type="slidenum">
              <a:rPr lang="en-US" smtClean="0"/>
              <a:t>‹#›</a:t>
            </a:fld>
            <a:endParaRPr lang="en-US"/>
          </a:p>
        </p:txBody>
      </p:sp>
    </p:spTree>
    <p:extLst>
      <p:ext uri="{BB962C8B-B14F-4D97-AF65-F5344CB8AC3E}">
        <p14:creationId xmlns:p14="http://schemas.microsoft.com/office/powerpoint/2010/main" val="178305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87FCA-52C6-3245-ABDF-A286F4CAF145}" type="slidenum">
              <a:rPr lang="en-US" smtClean="0"/>
              <a:t>1</a:t>
            </a:fld>
            <a:endParaRPr lang="en-US"/>
          </a:p>
        </p:txBody>
      </p:sp>
    </p:spTree>
    <p:extLst>
      <p:ext uri="{BB962C8B-B14F-4D97-AF65-F5344CB8AC3E}">
        <p14:creationId xmlns:p14="http://schemas.microsoft.com/office/powerpoint/2010/main" val="363127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remember that with the practice of catechisms, there were no degree ceremonies as we know today. The “catechism” or back and forth call and response was a way to not only share information in an engaging way, it allowed the participant to be tested as he was undergoing the knowledge transfer. Finally, and most importantly for our reasons, it allowed the original “characters” of the degrees to be interchangeable, thereby allowing the candidate to take away a myriad of lessons from the Bible.</a:t>
            </a:r>
          </a:p>
          <a:p>
            <a:endParaRPr lang="en-US" dirty="0"/>
          </a:p>
        </p:txBody>
      </p:sp>
      <p:sp>
        <p:nvSpPr>
          <p:cNvPr id="4" name="Slide Number Placeholder 3"/>
          <p:cNvSpPr>
            <a:spLocks noGrp="1"/>
          </p:cNvSpPr>
          <p:nvPr>
            <p:ph type="sldNum" sz="quarter" idx="5"/>
          </p:nvPr>
        </p:nvSpPr>
        <p:spPr/>
        <p:txBody>
          <a:bodyPr/>
          <a:lstStyle/>
          <a:p>
            <a:fld id="{9B887FCA-52C6-3245-ABDF-A286F4CAF145}" type="slidenum">
              <a:rPr lang="en-US" smtClean="0"/>
              <a:t>3</a:t>
            </a:fld>
            <a:endParaRPr lang="en-US"/>
          </a:p>
        </p:txBody>
      </p:sp>
    </p:spTree>
    <p:extLst>
      <p:ext uri="{BB962C8B-B14F-4D97-AF65-F5344CB8AC3E}">
        <p14:creationId xmlns:p14="http://schemas.microsoft.com/office/powerpoint/2010/main" val="128346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again is important to note – it showcases that this technique was adopted from protestant leaders and gave the would-be initiators the ability to teach different lessons based on the catechism. In this case, Hiram </a:t>
            </a:r>
            <a:r>
              <a:rPr lang="en-US" dirty="0" err="1"/>
              <a:t>Abiff</a:t>
            </a:r>
            <a:r>
              <a:rPr lang="en-US" dirty="0"/>
              <a:t> could be a number of different biblical figures – and is most likely the reason why modern ritual has developed with so many variations on who the candidate actually represents.</a:t>
            </a:r>
          </a:p>
          <a:p>
            <a:endParaRPr lang="en-US" dirty="0"/>
          </a:p>
        </p:txBody>
      </p:sp>
      <p:sp>
        <p:nvSpPr>
          <p:cNvPr id="4" name="Slide Number Placeholder 3"/>
          <p:cNvSpPr>
            <a:spLocks noGrp="1"/>
          </p:cNvSpPr>
          <p:nvPr>
            <p:ph type="sldNum" sz="quarter" idx="5"/>
          </p:nvPr>
        </p:nvSpPr>
        <p:spPr/>
        <p:txBody>
          <a:bodyPr/>
          <a:lstStyle/>
          <a:p>
            <a:fld id="{9B887FCA-52C6-3245-ABDF-A286F4CAF145}" type="slidenum">
              <a:rPr lang="en-US" smtClean="0"/>
              <a:t>4</a:t>
            </a:fld>
            <a:endParaRPr lang="en-US"/>
          </a:p>
        </p:txBody>
      </p:sp>
    </p:spTree>
    <p:extLst>
      <p:ext uri="{BB962C8B-B14F-4D97-AF65-F5344CB8AC3E}">
        <p14:creationId xmlns:p14="http://schemas.microsoft.com/office/powerpoint/2010/main" val="1809981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should speak to the relationship each member should learn from the interpersonal connection that exists between each character in the ritual and how it should affect our portrayal in the Lodge. It’s most likely helpful to re-read the passage from the Master Mason lecture on Wisdom, Strength, and Beauty here. We often speak about the candidate’s relationship to Hiram </a:t>
            </a:r>
            <a:r>
              <a:rPr lang="en-US" dirty="0" err="1"/>
              <a:t>Abiff</a:t>
            </a:r>
            <a:r>
              <a:rPr lang="en-US" dirty="0"/>
              <a:t>, but what is the relationship between Solomon and Hiram, King of </a:t>
            </a:r>
            <a:r>
              <a:rPr lang="en-US" dirty="0" err="1"/>
              <a:t>Tyre</a:t>
            </a:r>
            <a:r>
              <a:rPr lang="en-US" dirty="0"/>
              <a:t>? How do we extrapolate that to our modern meetings – what should our Senior Warden do for our Worshipful Masters? If presenting to non-RAM members, explaining who Joshua, Haggai, and Zerubbabel are in the context of Faith, Hope, and Charity may be useful. As each of their characters have their own personal Biblical descriptions and functions– it is easy to correlate them with Faith, Hope and Charity.</a:t>
            </a:r>
          </a:p>
        </p:txBody>
      </p:sp>
      <p:sp>
        <p:nvSpPr>
          <p:cNvPr id="4" name="Slide Number Placeholder 3"/>
          <p:cNvSpPr>
            <a:spLocks noGrp="1"/>
          </p:cNvSpPr>
          <p:nvPr>
            <p:ph type="sldNum" sz="quarter" idx="5"/>
          </p:nvPr>
        </p:nvSpPr>
        <p:spPr/>
        <p:txBody>
          <a:bodyPr/>
          <a:lstStyle/>
          <a:p>
            <a:fld id="{9B887FCA-52C6-3245-ABDF-A286F4CAF145}" type="slidenum">
              <a:rPr lang="en-US" smtClean="0"/>
              <a:t>8</a:t>
            </a:fld>
            <a:endParaRPr lang="en-US"/>
          </a:p>
        </p:txBody>
      </p:sp>
    </p:spTree>
    <p:extLst>
      <p:ext uri="{BB962C8B-B14F-4D97-AF65-F5344CB8AC3E}">
        <p14:creationId xmlns:p14="http://schemas.microsoft.com/office/powerpoint/2010/main" val="2342988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remind members that the Master Mason degree was truly a “chair” degree at first. None of the theatrics, none of the symbology, just a true “passing” for those who had been elected from the workmen. We should then not look at the Royal Arch degree as the completion of the MM degree (although it’s easy to understand why we do), but more of a rededication to the principles of our Craft Lodges. Zerubbabel’s task was to rebuild the Temple to God, not imitate and make better than King Solomon, so in that sense it’s less about “completing the work” but providing a place for a new nation of Jews to worship. This can be cited in the </a:t>
            </a:r>
            <a:r>
              <a:rPr lang="en-US" dirty="0" err="1"/>
              <a:t>Ahiman</a:t>
            </a:r>
            <a:r>
              <a:rPr lang="en-US" dirty="0"/>
              <a:t> </a:t>
            </a:r>
            <a:r>
              <a:rPr lang="en-US" dirty="0" err="1"/>
              <a:t>Rezon</a:t>
            </a:r>
            <a:r>
              <a:rPr lang="en-US" dirty="0"/>
              <a:t>.</a:t>
            </a:r>
          </a:p>
        </p:txBody>
      </p:sp>
      <p:sp>
        <p:nvSpPr>
          <p:cNvPr id="4" name="Slide Number Placeholder 3"/>
          <p:cNvSpPr>
            <a:spLocks noGrp="1"/>
          </p:cNvSpPr>
          <p:nvPr>
            <p:ph type="sldNum" sz="quarter" idx="5"/>
          </p:nvPr>
        </p:nvSpPr>
        <p:spPr/>
        <p:txBody>
          <a:bodyPr/>
          <a:lstStyle/>
          <a:p>
            <a:fld id="{9B887FCA-52C6-3245-ABDF-A286F4CAF145}" type="slidenum">
              <a:rPr lang="en-US" smtClean="0"/>
              <a:t>9</a:t>
            </a:fld>
            <a:endParaRPr lang="en-US"/>
          </a:p>
        </p:txBody>
      </p:sp>
    </p:spTree>
    <p:extLst>
      <p:ext uri="{BB962C8B-B14F-4D97-AF65-F5344CB8AC3E}">
        <p14:creationId xmlns:p14="http://schemas.microsoft.com/office/powerpoint/2010/main" val="35903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C792B-0CB2-E149-BA62-6240B06DE1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AF254A-E351-CC4A-BF59-0CA338C893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1AF95A-39B0-8F4D-BAE3-4C5351487D9E}"/>
              </a:ext>
            </a:extLst>
          </p:cNvPr>
          <p:cNvSpPr>
            <a:spLocks noGrp="1"/>
          </p:cNvSpPr>
          <p:nvPr>
            <p:ph type="dt" sz="half" idx="10"/>
          </p:nvPr>
        </p:nvSpPr>
        <p:spPr/>
        <p:txBody>
          <a:bodyPr/>
          <a:lstStyle/>
          <a:p>
            <a:fld id="{436759EC-C6DF-9D41-8144-AE86F03A32A9}" type="datetimeFigureOut">
              <a:rPr lang="en-US" smtClean="0"/>
              <a:t>4/6/2022</a:t>
            </a:fld>
            <a:endParaRPr lang="en-US"/>
          </a:p>
        </p:txBody>
      </p:sp>
      <p:sp>
        <p:nvSpPr>
          <p:cNvPr id="5" name="Footer Placeholder 4">
            <a:extLst>
              <a:ext uri="{FF2B5EF4-FFF2-40B4-BE49-F238E27FC236}">
                <a16:creationId xmlns:a16="http://schemas.microsoft.com/office/drawing/2014/main" id="{30962932-BCC3-E24E-B61D-5A2F30887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389F2-0632-B849-98C9-74501083C4FC}"/>
              </a:ext>
            </a:extLst>
          </p:cNvPr>
          <p:cNvSpPr>
            <a:spLocks noGrp="1"/>
          </p:cNvSpPr>
          <p:nvPr>
            <p:ph type="sldNum" sz="quarter" idx="12"/>
          </p:nvPr>
        </p:nvSpPr>
        <p:spPr/>
        <p:txBody>
          <a:bodyPr/>
          <a:lstStyle/>
          <a:p>
            <a:fld id="{BD1BC42B-4317-814E-892B-3D7E61900CEE}" type="slidenum">
              <a:rPr lang="en-US" smtClean="0"/>
              <a:t>‹#›</a:t>
            </a:fld>
            <a:endParaRPr lang="en-US"/>
          </a:p>
        </p:txBody>
      </p:sp>
    </p:spTree>
    <p:extLst>
      <p:ext uri="{BB962C8B-B14F-4D97-AF65-F5344CB8AC3E}">
        <p14:creationId xmlns:p14="http://schemas.microsoft.com/office/powerpoint/2010/main" val="360809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48D1-9045-6044-BF1D-D345A373D5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0CE834-FDDC-EB44-ADD3-A569411776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5AC16-34AA-3C40-BE00-3A93DF9ADC9E}"/>
              </a:ext>
            </a:extLst>
          </p:cNvPr>
          <p:cNvSpPr>
            <a:spLocks noGrp="1"/>
          </p:cNvSpPr>
          <p:nvPr>
            <p:ph type="dt" sz="half" idx="10"/>
          </p:nvPr>
        </p:nvSpPr>
        <p:spPr/>
        <p:txBody>
          <a:bodyPr/>
          <a:lstStyle/>
          <a:p>
            <a:fld id="{436759EC-C6DF-9D41-8144-AE86F03A32A9}" type="datetimeFigureOut">
              <a:rPr lang="en-US" smtClean="0"/>
              <a:t>4/6/2022</a:t>
            </a:fld>
            <a:endParaRPr lang="en-US"/>
          </a:p>
        </p:txBody>
      </p:sp>
      <p:sp>
        <p:nvSpPr>
          <p:cNvPr id="5" name="Footer Placeholder 4">
            <a:extLst>
              <a:ext uri="{FF2B5EF4-FFF2-40B4-BE49-F238E27FC236}">
                <a16:creationId xmlns:a16="http://schemas.microsoft.com/office/drawing/2014/main" id="{C7C041A5-7974-BC4B-A87A-54D7756CE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E1837-294A-BC40-9B1A-E200C16E2F3A}"/>
              </a:ext>
            </a:extLst>
          </p:cNvPr>
          <p:cNvSpPr>
            <a:spLocks noGrp="1"/>
          </p:cNvSpPr>
          <p:nvPr>
            <p:ph type="sldNum" sz="quarter" idx="12"/>
          </p:nvPr>
        </p:nvSpPr>
        <p:spPr/>
        <p:txBody>
          <a:bodyPr/>
          <a:lstStyle/>
          <a:p>
            <a:fld id="{BD1BC42B-4317-814E-892B-3D7E61900CEE}" type="slidenum">
              <a:rPr lang="en-US" smtClean="0"/>
              <a:t>‹#›</a:t>
            </a:fld>
            <a:endParaRPr lang="en-US"/>
          </a:p>
        </p:txBody>
      </p:sp>
    </p:spTree>
    <p:extLst>
      <p:ext uri="{BB962C8B-B14F-4D97-AF65-F5344CB8AC3E}">
        <p14:creationId xmlns:p14="http://schemas.microsoft.com/office/powerpoint/2010/main" val="258750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FDD3A6-DE09-1045-80B0-5B871094D1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30273A-AAF6-654A-B1D1-3469302A88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0FF78-574F-2247-AFC0-4A30D77437A8}"/>
              </a:ext>
            </a:extLst>
          </p:cNvPr>
          <p:cNvSpPr>
            <a:spLocks noGrp="1"/>
          </p:cNvSpPr>
          <p:nvPr>
            <p:ph type="dt" sz="half" idx="10"/>
          </p:nvPr>
        </p:nvSpPr>
        <p:spPr/>
        <p:txBody>
          <a:bodyPr/>
          <a:lstStyle/>
          <a:p>
            <a:fld id="{436759EC-C6DF-9D41-8144-AE86F03A32A9}" type="datetimeFigureOut">
              <a:rPr lang="en-US" smtClean="0"/>
              <a:t>4/6/2022</a:t>
            </a:fld>
            <a:endParaRPr lang="en-US"/>
          </a:p>
        </p:txBody>
      </p:sp>
      <p:sp>
        <p:nvSpPr>
          <p:cNvPr id="5" name="Footer Placeholder 4">
            <a:extLst>
              <a:ext uri="{FF2B5EF4-FFF2-40B4-BE49-F238E27FC236}">
                <a16:creationId xmlns:a16="http://schemas.microsoft.com/office/drawing/2014/main" id="{4B89A70D-EE86-9145-BA69-296ECF9A4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12A68-04C2-5246-9CBB-9D9767FCF127}"/>
              </a:ext>
            </a:extLst>
          </p:cNvPr>
          <p:cNvSpPr>
            <a:spLocks noGrp="1"/>
          </p:cNvSpPr>
          <p:nvPr>
            <p:ph type="sldNum" sz="quarter" idx="12"/>
          </p:nvPr>
        </p:nvSpPr>
        <p:spPr/>
        <p:txBody>
          <a:bodyPr/>
          <a:lstStyle/>
          <a:p>
            <a:fld id="{BD1BC42B-4317-814E-892B-3D7E61900CEE}" type="slidenum">
              <a:rPr lang="en-US" smtClean="0"/>
              <a:t>‹#›</a:t>
            </a:fld>
            <a:endParaRPr lang="en-US"/>
          </a:p>
        </p:txBody>
      </p:sp>
    </p:spTree>
    <p:extLst>
      <p:ext uri="{BB962C8B-B14F-4D97-AF65-F5344CB8AC3E}">
        <p14:creationId xmlns:p14="http://schemas.microsoft.com/office/powerpoint/2010/main" val="136005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9AFBB-0BA9-E141-A977-EB47FBE1CE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A03AE0-38AA-E442-A2F7-00CFCE6F13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EE4B3-7929-F34E-A846-0A8DD2969D9F}"/>
              </a:ext>
            </a:extLst>
          </p:cNvPr>
          <p:cNvSpPr>
            <a:spLocks noGrp="1"/>
          </p:cNvSpPr>
          <p:nvPr>
            <p:ph type="dt" sz="half" idx="10"/>
          </p:nvPr>
        </p:nvSpPr>
        <p:spPr/>
        <p:txBody>
          <a:bodyPr/>
          <a:lstStyle/>
          <a:p>
            <a:fld id="{436759EC-C6DF-9D41-8144-AE86F03A32A9}" type="datetimeFigureOut">
              <a:rPr lang="en-US" smtClean="0"/>
              <a:t>4/6/2022</a:t>
            </a:fld>
            <a:endParaRPr lang="en-US"/>
          </a:p>
        </p:txBody>
      </p:sp>
      <p:sp>
        <p:nvSpPr>
          <p:cNvPr id="5" name="Footer Placeholder 4">
            <a:extLst>
              <a:ext uri="{FF2B5EF4-FFF2-40B4-BE49-F238E27FC236}">
                <a16:creationId xmlns:a16="http://schemas.microsoft.com/office/drawing/2014/main" id="{9F943679-C3F7-0E44-A3E6-70DC34333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CA497-EBBC-7741-96D2-2A576FADFE4A}"/>
              </a:ext>
            </a:extLst>
          </p:cNvPr>
          <p:cNvSpPr>
            <a:spLocks noGrp="1"/>
          </p:cNvSpPr>
          <p:nvPr>
            <p:ph type="sldNum" sz="quarter" idx="12"/>
          </p:nvPr>
        </p:nvSpPr>
        <p:spPr/>
        <p:txBody>
          <a:bodyPr/>
          <a:lstStyle/>
          <a:p>
            <a:fld id="{BD1BC42B-4317-814E-892B-3D7E61900CEE}" type="slidenum">
              <a:rPr lang="en-US" smtClean="0"/>
              <a:t>‹#›</a:t>
            </a:fld>
            <a:endParaRPr lang="en-US"/>
          </a:p>
        </p:txBody>
      </p:sp>
    </p:spTree>
    <p:extLst>
      <p:ext uri="{BB962C8B-B14F-4D97-AF65-F5344CB8AC3E}">
        <p14:creationId xmlns:p14="http://schemas.microsoft.com/office/powerpoint/2010/main" val="38522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8AA6-AAEF-1248-BAC0-BEF82B8D0D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3DFEEC-7535-AE49-90B6-FAAC24499F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21D87A-E086-2B47-B159-2B1699DA6AB9}"/>
              </a:ext>
            </a:extLst>
          </p:cNvPr>
          <p:cNvSpPr>
            <a:spLocks noGrp="1"/>
          </p:cNvSpPr>
          <p:nvPr>
            <p:ph type="dt" sz="half" idx="10"/>
          </p:nvPr>
        </p:nvSpPr>
        <p:spPr/>
        <p:txBody>
          <a:bodyPr/>
          <a:lstStyle/>
          <a:p>
            <a:fld id="{436759EC-C6DF-9D41-8144-AE86F03A32A9}" type="datetimeFigureOut">
              <a:rPr lang="en-US" smtClean="0"/>
              <a:t>4/6/2022</a:t>
            </a:fld>
            <a:endParaRPr lang="en-US"/>
          </a:p>
        </p:txBody>
      </p:sp>
      <p:sp>
        <p:nvSpPr>
          <p:cNvPr id="5" name="Footer Placeholder 4">
            <a:extLst>
              <a:ext uri="{FF2B5EF4-FFF2-40B4-BE49-F238E27FC236}">
                <a16:creationId xmlns:a16="http://schemas.microsoft.com/office/drawing/2014/main" id="{515DD858-E165-6240-A925-630227A69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3B521-3A6C-044C-B269-B90AC7AAEE71}"/>
              </a:ext>
            </a:extLst>
          </p:cNvPr>
          <p:cNvSpPr>
            <a:spLocks noGrp="1"/>
          </p:cNvSpPr>
          <p:nvPr>
            <p:ph type="sldNum" sz="quarter" idx="12"/>
          </p:nvPr>
        </p:nvSpPr>
        <p:spPr/>
        <p:txBody>
          <a:bodyPr/>
          <a:lstStyle/>
          <a:p>
            <a:fld id="{BD1BC42B-4317-814E-892B-3D7E61900CEE}" type="slidenum">
              <a:rPr lang="en-US" smtClean="0"/>
              <a:t>‹#›</a:t>
            </a:fld>
            <a:endParaRPr lang="en-US"/>
          </a:p>
        </p:txBody>
      </p:sp>
    </p:spTree>
    <p:extLst>
      <p:ext uri="{BB962C8B-B14F-4D97-AF65-F5344CB8AC3E}">
        <p14:creationId xmlns:p14="http://schemas.microsoft.com/office/powerpoint/2010/main" val="297387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A936-B026-6F49-A547-4D27B4658A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CFA34-0963-5245-83D7-063139DEA5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5F0680-5069-C942-A300-E8EF375B69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8DE986-3DB3-AB41-94F9-FC7641F7D1C0}"/>
              </a:ext>
            </a:extLst>
          </p:cNvPr>
          <p:cNvSpPr>
            <a:spLocks noGrp="1"/>
          </p:cNvSpPr>
          <p:nvPr>
            <p:ph type="dt" sz="half" idx="10"/>
          </p:nvPr>
        </p:nvSpPr>
        <p:spPr/>
        <p:txBody>
          <a:bodyPr/>
          <a:lstStyle/>
          <a:p>
            <a:fld id="{436759EC-C6DF-9D41-8144-AE86F03A32A9}" type="datetimeFigureOut">
              <a:rPr lang="en-US" smtClean="0"/>
              <a:t>4/6/2022</a:t>
            </a:fld>
            <a:endParaRPr lang="en-US"/>
          </a:p>
        </p:txBody>
      </p:sp>
      <p:sp>
        <p:nvSpPr>
          <p:cNvPr id="6" name="Footer Placeholder 5">
            <a:extLst>
              <a:ext uri="{FF2B5EF4-FFF2-40B4-BE49-F238E27FC236}">
                <a16:creationId xmlns:a16="http://schemas.microsoft.com/office/drawing/2014/main" id="{27105296-43BA-9147-847B-058F6F4C4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D590C-C58C-D340-BE50-88AF524FA678}"/>
              </a:ext>
            </a:extLst>
          </p:cNvPr>
          <p:cNvSpPr>
            <a:spLocks noGrp="1"/>
          </p:cNvSpPr>
          <p:nvPr>
            <p:ph type="sldNum" sz="quarter" idx="12"/>
          </p:nvPr>
        </p:nvSpPr>
        <p:spPr/>
        <p:txBody>
          <a:bodyPr/>
          <a:lstStyle/>
          <a:p>
            <a:fld id="{BD1BC42B-4317-814E-892B-3D7E61900CEE}" type="slidenum">
              <a:rPr lang="en-US" smtClean="0"/>
              <a:t>‹#›</a:t>
            </a:fld>
            <a:endParaRPr lang="en-US"/>
          </a:p>
        </p:txBody>
      </p:sp>
    </p:spTree>
    <p:extLst>
      <p:ext uri="{BB962C8B-B14F-4D97-AF65-F5344CB8AC3E}">
        <p14:creationId xmlns:p14="http://schemas.microsoft.com/office/powerpoint/2010/main" val="314064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72584-21F8-CF40-9E1E-ED3123F7C6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2021C5-4949-5544-87AB-BFA491817E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8126D1-ECF3-EB4B-A0B4-3B98EA459E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CE7218-6E67-8649-AE50-2B5560A622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5663A0-7797-8543-B4F0-DE4B86E946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55A5E-085A-5B4A-8BD8-6630A798191E}"/>
              </a:ext>
            </a:extLst>
          </p:cNvPr>
          <p:cNvSpPr>
            <a:spLocks noGrp="1"/>
          </p:cNvSpPr>
          <p:nvPr>
            <p:ph type="dt" sz="half" idx="10"/>
          </p:nvPr>
        </p:nvSpPr>
        <p:spPr/>
        <p:txBody>
          <a:bodyPr/>
          <a:lstStyle/>
          <a:p>
            <a:fld id="{436759EC-C6DF-9D41-8144-AE86F03A32A9}" type="datetimeFigureOut">
              <a:rPr lang="en-US" smtClean="0"/>
              <a:t>4/6/2022</a:t>
            </a:fld>
            <a:endParaRPr lang="en-US"/>
          </a:p>
        </p:txBody>
      </p:sp>
      <p:sp>
        <p:nvSpPr>
          <p:cNvPr id="8" name="Footer Placeholder 7">
            <a:extLst>
              <a:ext uri="{FF2B5EF4-FFF2-40B4-BE49-F238E27FC236}">
                <a16:creationId xmlns:a16="http://schemas.microsoft.com/office/drawing/2014/main" id="{AA18BB53-AF75-E340-9E59-4757AF4DBB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88B5A1-B7DB-4440-B158-673BC8901572}"/>
              </a:ext>
            </a:extLst>
          </p:cNvPr>
          <p:cNvSpPr>
            <a:spLocks noGrp="1"/>
          </p:cNvSpPr>
          <p:nvPr>
            <p:ph type="sldNum" sz="quarter" idx="12"/>
          </p:nvPr>
        </p:nvSpPr>
        <p:spPr/>
        <p:txBody>
          <a:bodyPr/>
          <a:lstStyle/>
          <a:p>
            <a:fld id="{BD1BC42B-4317-814E-892B-3D7E61900CEE}" type="slidenum">
              <a:rPr lang="en-US" smtClean="0"/>
              <a:t>‹#›</a:t>
            </a:fld>
            <a:endParaRPr lang="en-US"/>
          </a:p>
        </p:txBody>
      </p:sp>
    </p:spTree>
    <p:extLst>
      <p:ext uri="{BB962C8B-B14F-4D97-AF65-F5344CB8AC3E}">
        <p14:creationId xmlns:p14="http://schemas.microsoft.com/office/powerpoint/2010/main" val="191368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64A9-AC89-4E4F-8670-6269554409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11C535-843D-CB49-AB72-49DFB71470C2}"/>
              </a:ext>
            </a:extLst>
          </p:cNvPr>
          <p:cNvSpPr>
            <a:spLocks noGrp="1"/>
          </p:cNvSpPr>
          <p:nvPr>
            <p:ph type="dt" sz="half" idx="10"/>
          </p:nvPr>
        </p:nvSpPr>
        <p:spPr/>
        <p:txBody>
          <a:bodyPr/>
          <a:lstStyle/>
          <a:p>
            <a:fld id="{436759EC-C6DF-9D41-8144-AE86F03A32A9}" type="datetimeFigureOut">
              <a:rPr lang="en-US" smtClean="0"/>
              <a:t>4/6/2022</a:t>
            </a:fld>
            <a:endParaRPr lang="en-US"/>
          </a:p>
        </p:txBody>
      </p:sp>
      <p:sp>
        <p:nvSpPr>
          <p:cNvPr id="4" name="Footer Placeholder 3">
            <a:extLst>
              <a:ext uri="{FF2B5EF4-FFF2-40B4-BE49-F238E27FC236}">
                <a16:creationId xmlns:a16="http://schemas.microsoft.com/office/drawing/2014/main" id="{C5077783-FF96-104A-BA8B-314147372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76A28-CA4B-C742-AE74-BF32C2F5CEF9}"/>
              </a:ext>
            </a:extLst>
          </p:cNvPr>
          <p:cNvSpPr>
            <a:spLocks noGrp="1"/>
          </p:cNvSpPr>
          <p:nvPr>
            <p:ph type="sldNum" sz="quarter" idx="12"/>
          </p:nvPr>
        </p:nvSpPr>
        <p:spPr/>
        <p:txBody>
          <a:bodyPr/>
          <a:lstStyle/>
          <a:p>
            <a:fld id="{BD1BC42B-4317-814E-892B-3D7E61900CEE}" type="slidenum">
              <a:rPr lang="en-US" smtClean="0"/>
              <a:t>‹#›</a:t>
            </a:fld>
            <a:endParaRPr lang="en-US"/>
          </a:p>
        </p:txBody>
      </p:sp>
    </p:spTree>
    <p:extLst>
      <p:ext uri="{BB962C8B-B14F-4D97-AF65-F5344CB8AC3E}">
        <p14:creationId xmlns:p14="http://schemas.microsoft.com/office/powerpoint/2010/main" val="278704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DA05A-8888-CD4B-A6EA-1F69B1EB41A3}"/>
              </a:ext>
            </a:extLst>
          </p:cNvPr>
          <p:cNvSpPr>
            <a:spLocks noGrp="1"/>
          </p:cNvSpPr>
          <p:nvPr>
            <p:ph type="dt" sz="half" idx="10"/>
          </p:nvPr>
        </p:nvSpPr>
        <p:spPr/>
        <p:txBody>
          <a:bodyPr/>
          <a:lstStyle/>
          <a:p>
            <a:fld id="{436759EC-C6DF-9D41-8144-AE86F03A32A9}" type="datetimeFigureOut">
              <a:rPr lang="en-US" smtClean="0"/>
              <a:t>4/6/2022</a:t>
            </a:fld>
            <a:endParaRPr lang="en-US"/>
          </a:p>
        </p:txBody>
      </p:sp>
      <p:sp>
        <p:nvSpPr>
          <p:cNvPr id="3" name="Footer Placeholder 2">
            <a:extLst>
              <a:ext uri="{FF2B5EF4-FFF2-40B4-BE49-F238E27FC236}">
                <a16:creationId xmlns:a16="http://schemas.microsoft.com/office/drawing/2014/main" id="{90B75481-6AC2-A243-A445-4B757D52AD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1E7CED-6929-CB4A-B91E-EBFBDC034EB9}"/>
              </a:ext>
            </a:extLst>
          </p:cNvPr>
          <p:cNvSpPr>
            <a:spLocks noGrp="1"/>
          </p:cNvSpPr>
          <p:nvPr>
            <p:ph type="sldNum" sz="quarter" idx="12"/>
          </p:nvPr>
        </p:nvSpPr>
        <p:spPr/>
        <p:txBody>
          <a:bodyPr/>
          <a:lstStyle/>
          <a:p>
            <a:fld id="{BD1BC42B-4317-814E-892B-3D7E61900CEE}" type="slidenum">
              <a:rPr lang="en-US" smtClean="0"/>
              <a:t>‹#›</a:t>
            </a:fld>
            <a:endParaRPr lang="en-US"/>
          </a:p>
        </p:txBody>
      </p:sp>
    </p:spTree>
    <p:extLst>
      <p:ext uri="{BB962C8B-B14F-4D97-AF65-F5344CB8AC3E}">
        <p14:creationId xmlns:p14="http://schemas.microsoft.com/office/powerpoint/2010/main" val="206473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354D4-2CE7-044B-A57A-827648EA3B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25E354-F582-5345-8712-8D2FB6126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979A58-5B97-1246-8596-26BC179F2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034AC-9686-C543-9A88-2F9A246BD6BA}"/>
              </a:ext>
            </a:extLst>
          </p:cNvPr>
          <p:cNvSpPr>
            <a:spLocks noGrp="1"/>
          </p:cNvSpPr>
          <p:nvPr>
            <p:ph type="dt" sz="half" idx="10"/>
          </p:nvPr>
        </p:nvSpPr>
        <p:spPr/>
        <p:txBody>
          <a:bodyPr/>
          <a:lstStyle/>
          <a:p>
            <a:fld id="{436759EC-C6DF-9D41-8144-AE86F03A32A9}" type="datetimeFigureOut">
              <a:rPr lang="en-US" smtClean="0"/>
              <a:t>4/6/2022</a:t>
            </a:fld>
            <a:endParaRPr lang="en-US"/>
          </a:p>
        </p:txBody>
      </p:sp>
      <p:sp>
        <p:nvSpPr>
          <p:cNvPr id="6" name="Footer Placeholder 5">
            <a:extLst>
              <a:ext uri="{FF2B5EF4-FFF2-40B4-BE49-F238E27FC236}">
                <a16:creationId xmlns:a16="http://schemas.microsoft.com/office/drawing/2014/main" id="{3594E553-96D7-BB4C-821A-4E42AFFAF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61094-A243-3940-919F-5DD90DB70EF4}"/>
              </a:ext>
            </a:extLst>
          </p:cNvPr>
          <p:cNvSpPr>
            <a:spLocks noGrp="1"/>
          </p:cNvSpPr>
          <p:nvPr>
            <p:ph type="sldNum" sz="quarter" idx="12"/>
          </p:nvPr>
        </p:nvSpPr>
        <p:spPr/>
        <p:txBody>
          <a:bodyPr/>
          <a:lstStyle/>
          <a:p>
            <a:fld id="{BD1BC42B-4317-814E-892B-3D7E61900CEE}" type="slidenum">
              <a:rPr lang="en-US" smtClean="0"/>
              <a:t>‹#›</a:t>
            </a:fld>
            <a:endParaRPr lang="en-US"/>
          </a:p>
        </p:txBody>
      </p:sp>
    </p:spTree>
    <p:extLst>
      <p:ext uri="{BB962C8B-B14F-4D97-AF65-F5344CB8AC3E}">
        <p14:creationId xmlns:p14="http://schemas.microsoft.com/office/powerpoint/2010/main" val="427451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BE61-E51F-B34B-A2A6-A22D747E0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C0CB87-97C0-CF47-A1F2-1561B0CD38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B8C38B-0754-1645-827D-F471D954AC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980E2-B219-964C-92B5-F3178016FD41}"/>
              </a:ext>
            </a:extLst>
          </p:cNvPr>
          <p:cNvSpPr>
            <a:spLocks noGrp="1"/>
          </p:cNvSpPr>
          <p:nvPr>
            <p:ph type="dt" sz="half" idx="10"/>
          </p:nvPr>
        </p:nvSpPr>
        <p:spPr/>
        <p:txBody>
          <a:bodyPr/>
          <a:lstStyle/>
          <a:p>
            <a:fld id="{436759EC-C6DF-9D41-8144-AE86F03A32A9}" type="datetimeFigureOut">
              <a:rPr lang="en-US" smtClean="0"/>
              <a:t>4/6/2022</a:t>
            </a:fld>
            <a:endParaRPr lang="en-US"/>
          </a:p>
        </p:txBody>
      </p:sp>
      <p:sp>
        <p:nvSpPr>
          <p:cNvPr id="6" name="Footer Placeholder 5">
            <a:extLst>
              <a:ext uri="{FF2B5EF4-FFF2-40B4-BE49-F238E27FC236}">
                <a16:creationId xmlns:a16="http://schemas.microsoft.com/office/drawing/2014/main" id="{BAAA7272-1BD1-294F-AC5B-441003261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E861D-B308-3F4C-9D0B-137F8900D6D0}"/>
              </a:ext>
            </a:extLst>
          </p:cNvPr>
          <p:cNvSpPr>
            <a:spLocks noGrp="1"/>
          </p:cNvSpPr>
          <p:nvPr>
            <p:ph type="sldNum" sz="quarter" idx="12"/>
          </p:nvPr>
        </p:nvSpPr>
        <p:spPr/>
        <p:txBody>
          <a:bodyPr/>
          <a:lstStyle/>
          <a:p>
            <a:fld id="{BD1BC42B-4317-814E-892B-3D7E61900CEE}" type="slidenum">
              <a:rPr lang="en-US" smtClean="0"/>
              <a:t>‹#›</a:t>
            </a:fld>
            <a:endParaRPr lang="en-US"/>
          </a:p>
        </p:txBody>
      </p:sp>
    </p:spTree>
    <p:extLst>
      <p:ext uri="{BB962C8B-B14F-4D97-AF65-F5344CB8AC3E}">
        <p14:creationId xmlns:p14="http://schemas.microsoft.com/office/powerpoint/2010/main" val="303856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544DB-E4B3-8844-B669-288F8EF210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1E3921-66A9-2E44-957B-9FB8EE6BC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3D3D5-3D93-FA49-BE17-EBD3FD7EA0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759EC-C6DF-9D41-8144-AE86F03A32A9}" type="datetimeFigureOut">
              <a:rPr lang="en-US" smtClean="0"/>
              <a:t>4/6/2022</a:t>
            </a:fld>
            <a:endParaRPr lang="en-US"/>
          </a:p>
        </p:txBody>
      </p:sp>
      <p:sp>
        <p:nvSpPr>
          <p:cNvPr id="5" name="Footer Placeholder 4">
            <a:extLst>
              <a:ext uri="{FF2B5EF4-FFF2-40B4-BE49-F238E27FC236}">
                <a16:creationId xmlns:a16="http://schemas.microsoft.com/office/drawing/2014/main" id="{2140CC5A-767E-BC46-B57C-523056647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A8A277-DDCC-754C-AF1D-EC30D6A1E7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BC42B-4317-814E-892B-3D7E61900CEE}" type="slidenum">
              <a:rPr lang="en-US" smtClean="0"/>
              <a:t>‹#›</a:t>
            </a:fld>
            <a:endParaRPr lang="en-US"/>
          </a:p>
        </p:txBody>
      </p:sp>
    </p:spTree>
    <p:extLst>
      <p:ext uri="{BB962C8B-B14F-4D97-AF65-F5344CB8AC3E}">
        <p14:creationId xmlns:p14="http://schemas.microsoft.com/office/powerpoint/2010/main" val="1200598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668EA-5A9D-3444-A012-32EE045E6F85}"/>
              </a:ext>
            </a:extLst>
          </p:cNvPr>
          <p:cNvSpPr>
            <a:spLocks noGrp="1"/>
          </p:cNvSpPr>
          <p:nvPr>
            <p:ph type="ctrTitle"/>
          </p:nvPr>
        </p:nvSpPr>
        <p:spPr/>
        <p:txBody>
          <a:bodyPr>
            <a:normAutofit fontScale="90000"/>
          </a:bodyPr>
          <a:lstStyle/>
          <a:p>
            <a:r>
              <a:rPr lang="en-US" i="1" dirty="0"/>
              <a:t>Principals and Pillars</a:t>
            </a:r>
            <a:br>
              <a:rPr lang="en-US" i="1" dirty="0"/>
            </a:br>
            <a:r>
              <a:rPr lang="en-US" i="1" dirty="0"/>
              <a:t>The Characters in </a:t>
            </a:r>
            <a:br>
              <a:rPr lang="en-US" i="1" dirty="0"/>
            </a:br>
            <a:r>
              <a:rPr lang="en-US" i="1" dirty="0"/>
              <a:t>Craft and Capitular Masonry</a:t>
            </a:r>
          </a:p>
        </p:txBody>
      </p:sp>
      <p:sp>
        <p:nvSpPr>
          <p:cNvPr id="3" name="Subtitle 2">
            <a:extLst>
              <a:ext uri="{FF2B5EF4-FFF2-40B4-BE49-F238E27FC236}">
                <a16:creationId xmlns:a16="http://schemas.microsoft.com/office/drawing/2014/main" id="{9ED88F2B-CA7A-6E4B-BE4A-19A5F3A53CA7}"/>
              </a:ext>
            </a:extLst>
          </p:cNvPr>
          <p:cNvSpPr>
            <a:spLocks noGrp="1"/>
          </p:cNvSpPr>
          <p:nvPr>
            <p:ph type="subTitle" idx="1"/>
          </p:nvPr>
        </p:nvSpPr>
        <p:spPr/>
        <p:txBody>
          <a:bodyPr>
            <a:normAutofit fontScale="70000" lnSpcReduction="20000"/>
          </a:bodyPr>
          <a:lstStyle/>
          <a:p>
            <a:endParaRPr lang="en-US" dirty="0"/>
          </a:p>
          <a:p>
            <a:endParaRPr lang="en-US" dirty="0"/>
          </a:p>
          <a:p>
            <a:r>
              <a:rPr lang="en-US" dirty="0"/>
              <a:t>Nicholas J. </a:t>
            </a:r>
            <a:r>
              <a:rPr lang="en-US" dirty="0" err="1"/>
              <a:t>Sampogna</a:t>
            </a:r>
            <a:br>
              <a:rPr lang="en-US" dirty="0"/>
            </a:br>
            <a:br>
              <a:rPr lang="en-US" dirty="0"/>
            </a:br>
            <a:r>
              <a:rPr lang="en-US" i="1" dirty="0"/>
              <a:t>Grand High Priest</a:t>
            </a:r>
            <a:br>
              <a:rPr lang="en-US" dirty="0"/>
            </a:br>
            <a:br>
              <a:rPr lang="en-US" i="1" dirty="0"/>
            </a:br>
            <a:r>
              <a:rPr lang="en-US" i="1" dirty="0"/>
              <a:t>Grand Chapter of Royal Arch Masons of the District of Columbia</a:t>
            </a:r>
          </a:p>
        </p:txBody>
      </p:sp>
      <p:sp>
        <p:nvSpPr>
          <p:cNvPr id="4" name="Rectangle 3">
            <a:extLst>
              <a:ext uri="{FF2B5EF4-FFF2-40B4-BE49-F238E27FC236}">
                <a16:creationId xmlns:a16="http://schemas.microsoft.com/office/drawing/2014/main" id="{19FC1CBA-5E21-1144-8E22-3BF087DFD98C}"/>
              </a:ext>
            </a:extLst>
          </p:cNvPr>
          <p:cNvSpPr/>
          <p:nvPr/>
        </p:nvSpPr>
        <p:spPr>
          <a:xfrm>
            <a:off x="1" y="6215449"/>
            <a:ext cx="10668000"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pic>
        <p:nvPicPr>
          <p:cNvPr id="6" name="Picture 5">
            <a:extLst>
              <a:ext uri="{FF2B5EF4-FFF2-40B4-BE49-F238E27FC236}">
                <a16:creationId xmlns:a16="http://schemas.microsoft.com/office/drawing/2014/main" id="{A7BFDAA7-2655-8E43-B4D5-B109BB73F371}"/>
              </a:ext>
            </a:extLst>
          </p:cNvPr>
          <p:cNvPicPr>
            <a:picLocks noChangeAspect="1"/>
          </p:cNvPicPr>
          <p:nvPr/>
        </p:nvPicPr>
        <p:blipFill>
          <a:blip r:embed="rId3"/>
          <a:stretch>
            <a:fillRect/>
          </a:stretch>
        </p:blipFill>
        <p:spPr>
          <a:xfrm>
            <a:off x="10931895" y="5787081"/>
            <a:ext cx="1070919" cy="1070919"/>
          </a:xfrm>
          <a:prstGeom prst="rect">
            <a:avLst/>
          </a:prstGeom>
        </p:spPr>
      </p:pic>
      <p:sp>
        <p:nvSpPr>
          <p:cNvPr id="7" name="Rectangle 6">
            <a:extLst>
              <a:ext uri="{FF2B5EF4-FFF2-40B4-BE49-F238E27FC236}">
                <a16:creationId xmlns:a16="http://schemas.microsoft.com/office/drawing/2014/main" id="{83D8BEA8-5644-7E45-91FD-85AC929FCFB7}"/>
              </a:ext>
            </a:extLst>
          </p:cNvPr>
          <p:cNvSpPr/>
          <p:nvPr/>
        </p:nvSpPr>
        <p:spPr>
          <a:xfrm>
            <a:off x="0" y="321275"/>
            <a:ext cx="620110" cy="6215449"/>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8" name="Rectangle 7">
            <a:extLst>
              <a:ext uri="{FF2B5EF4-FFF2-40B4-BE49-F238E27FC236}">
                <a16:creationId xmlns:a16="http://schemas.microsoft.com/office/drawing/2014/main" id="{C30956A2-6DB7-C542-8E75-C383C13D33C7}"/>
              </a:ext>
            </a:extLst>
          </p:cNvPr>
          <p:cNvSpPr/>
          <p:nvPr/>
        </p:nvSpPr>
        <p:spPr>
          <a:xfrm>
            <a:off x="1912882" y="987"/>
            <a:ext cx="10279117"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55FA6B9-0D29-1144-B95E-6E9CA3CECA2D}"/>
              </a:ext>
            </a:extLst>
          </p:cNvPr>
          <p:cNvSpPr/>
          <p:nvPr/>
        </p:nvSpPr>
        <p:spPr>
          <a:xfrm>
            <a:off x="11435254" y="642552"/>
            <a:ext cx="756745" cy="4864870"/>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Tree>
    <p:extLst>
      <p:ext uri="{BB962C8B-B14F-4D97-AF65-F5344CB8AC3E}">
        <p14:creationId xmlns:p14="http://schemas.microsoft.com/office/powerpoint/2010/main" val="718994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FC1CBA-5E21-1144-8E22-3BF087DFD98C}"/>
              </a:ext>
            </a:extLst>
          </p:cNvPr>
          <p:cNvSpPr/>
          <p:nvPr/>
        </p:nvSpPr>
        <p:spPr>
          <a:xfrm>
            <a:off x="1" y="6215449"/>
            <a:ext cx="10668000"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pic>
        <p:nvPicPr>
          <p:cNvPr id="6" name="Picture 5">
            <a:extLst>
              <a:ext uri="{FF2B5EF4-FFF2-40B4-BE49-F238E27FC236}">
                <a16:creationId xmlns:a16="http://schemas.microsoft.com/office/drawing/2014/main" id="{A7BFDAA7-2655-8E43-B4D5-B109BB73F371}"/>
              </a:ext>
            </a:extLst>
          </p:cNvPr>
          <p:cNvPicPr>
            <a:picLocks noChangeAspect="1"/>
          </p:cNvPicPr>
          <p:nvPr/>
        </p:nvPicPr>
        <p:blipFill>
          <a:blip r:embed="rId2"/>
          <a:stretch>
            <a:fillRect/>
          </a:stretch>
        </p:blipFill>
        <p:spPr>
          <a:xfrm>
            <a:off x="10931895" y="5787081"/>
            <a:ext cx="1070919" cy="1070919"/>
          </a:xfrm>
          <a:prstGeom prst="rect">
            <a:avLst/>
          </a:prstGeom>
        </p:spPr>
      </p:pic>
      <p:sp>
        <p:nvSpPr>
          <p:cNvPr id="7" name="Rectangle 6">
            <a:extLst>
              <a:ext uri="{FF2B5EF4-FFF2-40B4-BE49-F238E27FC236}">
                <a16:creationId xmlns:a16="http://schemas.microsoft.com/office/drawing/2014/main" id="{83D8BEA8-5644-7E45-91FD-85AC929FCFB7}"/>
              </a:ext>
            </a:extLst>
          </p:cNvPr>
          <p:cNvSpPr/>
          <p:nvPr/>
        </p:nvSpPr>
        <p:spPr>
          <a:xfrm>
            <a:off x="0" y="0"/>
            <a:ext cx="620110" cy="6215449"/>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8" name="Rectangle 7">
            <a:extLst>
              <a:ext uri="{FF2B5EF4-FFF2-40B4-BE49-F238E27FC236}">
                <a16:creationId xmlns:a16="http://schemas.microsoft.com/office/drawing/2014/main" id="{C30956A2-6DB7-C542-8E75-C383C13D33C7}"/>
              </a:ext>
            </a:extLst>
          </p:cNvPr>
          <p:cNvSpPr/>
          <p:nvPr/>
        </p:nvSpPr>
        <p:spPr>
          <a:xfrm>
            <a:off x="1912883" y="0"/>
            <a:ext cx="10279117"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9" name="Rectangle 8">
            <a:extLst>
              <a:ext uri="{FF2B5EF4-FFF2-40B4-BE49-F238E27FC236}">
                <a16:creationId xmlns:a16="http://schemas.microsoft.com/office/drawing/2014/main" id="{755FA6B9-0D29-1144-B95E-6E9CA3CECA2D}"/>
              </a:ext>
            </a:extLst>
          </p:cNvPr>
          <p:cNvSpPr/>
          <p:nvPr/>
        </p:nvSpPr>
        <p:spPr>
          <a:xfrm>
            <a:off x="11435254" y="642552"/>
            <a:ext cx="756745" cy="4864870"/>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13" name="TextBox 12">
            <a:extLst>
              <a:ext uri="{FF2B5EF4-FFF2-40B4-BE49-F238E27FC236}">
                <a16:creationId xmlns:a16="http://schemas.microsoft.com/office/drawing/2014/main" id="{55E25DF2-24A6-D84D-8098-8BA19438D389}"/>
              </a:ext>
            </a:extLst>
          </p:cNvPr>
          <p:cNvSpPr txBox="1"/>
          <p:nvPr/>
        </p:nvSpPr>
        <p:spPr>
          <a:xfrm>
            <a:off x="1124607" y="893379"/>
            <a:ext cx="9543393" cy="584775"/>
          </a:xfrm>
          <a:prstGeom prst="rect">
            <a:avLst/>
          </a:prstGeom>
          <a:noFill/>
        </p:spPr>
        <p:txBody>
          <a:bodyPr wrap="square" rtlCol="0">
            <a:spAutoFit/>
          </a:bodyPr>
          <a:lstStyle/>
          <a:p>
            <a:pPr algn="ctr"/>
            <a:r>
              <a:rPr lang="en-US" sz="3200" i="1" dirty="0"/>
              <a:t>Lodges to God, Chapters to Zerubbabel</a:t>
            </a:r>
          </a:p>
        </p:txBody>
      </p:sp>
      <p:sp>
        <p:nvSpPr>
          <p:cNvPr id="14" name="TextBox 13">
            <a:extLst>
              <a:ext uri="{FF2B5EF4-FFF2-40B4-BE49-F238E27FC236}">
                <a16:creationId xmlns:a16="http://schemas.microsoft.com/office/drawing/2014/main" id="{B8FB88FE-2F30-8344-BAB9-6EC333787D58}"/>
              </a:ext>
            </a:extLst>
          </p:cNvPr>
          <p:cNvSpPr txBox="1"/>
          <p:nvPr/>
        </p:nvSpPr>
        <p:spPr>
          <a:xfrm>
            <a:off x="1813604" y="1728982"/>
            <a:ext cx="4929351" cy="3200876"/>
          </a:xfrm>
          <a:prstGeom prst="rect">
            <a:avLst/>
          </a:prstGeom>
          <a:noFill/>
        </p:spPr>
        <p:txBody>
          <a:bodyPr wrap="square" rtlCol="0">
            <a:spAutoFit/>
          </a:bodyPr>
          <a:lstStyle/>
          <a:p>
            <a:pPr marL="285750" indent="-285750">
              <a:buFont typeface="Arial" panose="020B0604020202020204" pitchFamily="34" charset="0"/>
              <a:buChar char="•"/>
            </a:pPr>
            <a:r>
              <a:rPr lang="en-US" sz="3400" dirty="0"/>
              <a:t>What value and virtues are we practicing?</a:t>
            </a:r>
          </a:p>
          <a:p>
            <a:pPr marL="285750" indent="-285750">
              <a:buFont typeface="Arial" panose="020B0604020202020204" pitchFamily="34" charset="0"/>
              <a:buChar char="•"/>
            </a:pPr>
            <a:r>
              <a:rPr lang="en-US" sz="3400" dirty="0"/>
              <a:t>Do we make earthly and fraternal change?</a:t>
            </a:r>
          </a:p>
          <a:p>
            <a:pPr marL="285750" indent="-285750">
              <a:buFont typeface="Arial" panose="020B0604020202020204" pitchFamily="34" charset="0"/>
              <a:buChar char="•"/>
            </a:pPr>
            <a:r>
              <a:rPr lang="en-US" sz="3400" dirty="0"/>
              <a:t>The Temple within us…</a:t>
            </a:r>
          </a:p>
          <a:p>
            <a:pPr marL="285750" indent="-285750">
              <a:buFont typeface="Arial" panose="020B0604020202020204" pitchFamily="34" charset="0"/>
              <a:buChar char="•"/>
            </a:pPr>
            <a:endParaRPr lang="en-US" sz="3200" dirty="0"/>
          </a:p>
        </p:txBody>
      </p:sp>
      <p:pic>
        <p:nvPicPr>
          <p:cNvPr id="16" name="Picture 15" descr="A picture containing text, indoor, person&#10;&#10;Description automatically generated">
            <a:extLst>
              <a:ext uri="{FF2B5EF4-FFF2-40B4-BE49-F238E27FC236}">
                <a16:creationId xmlns:a16="http://schemas.microsoft.com/office/drawing/2014/main" id="{8DAFBECF-652F-5346-BBC6-16C0C38C1134}"/>
              </a:ext>
            </a:extLst>
          </p:cNvPr>
          <p:cNvPicPr>
            <a:picLocks noChangeAspect="1"/>
          </p:cNvPicPr>
          <p:nvPr/>
        </p:nvPicPr>
        <p:blipFill>
          <a:blip r:embed="rId3"/>
          <a:stretch>
            <a:fillRect/>
          </a:stretch>
        </p:blipFill>
        <p:spPr>
          <a:xfrm>
            <a:off x="7683062" y="1648159"/>
            <a:ext cx="2501462" cy="4294392"/>
          </a:xfrm>
          <a:prstGeom prst="rect">
            <a:avLst/>
          </a:prstGeom>
        </p:spPr>
      </p:pic>
      <p:sp>
        <p:nvSpPr>
          <p:cNvPr id="17" name="TextBox 16">
            <a:extLst>
              <a:ext uri="{FF2B5EF4-FFF2-40B4-BE49-F238E27FC236}">
                <a16:creationId xmlns:a16="http://schemas.microsoft.com/office/drawing/2014/main" id="{9A8C880D-31F6-5749-85FB-60CCF65F197B}"/>
              </a:ext>
            </a:extLst>
          </p:cNvPr>
          <p:cNvSpPr txBox="1"/>
          <p:nvPr/>
        </p:nvSpPr>
        <p:spPr>
          <a:xfrm>
            <a:off x="3794234" y="4824248"/>
            <a:ext cx="3689132" cy="1200329"/>
          </a:xfrm>
          <a:prstGeom prst="rect">
            <a:avLst/>
          </a:prstGeom>
          <a:noFill/>
        </p:spPr>
        <p:txBody>
          <a:bodyPr wrap="square" rtlCol="0">
            <a:spAutoFit/>
          </a:bodyPr>
          <a:lstStyle/>
          <a:p>
            <a:r>
              <a:rPr lang="en-US" i="1" dirty="0"/>
              <a:t>Just one of my favorite Masonic photos. Henry James </a:t>
            </a:r>
            <a:r>
              <a:rPr lang="en-US" i="1" dirty="0" err="1"/>
              <a:t>FitzRoy</a:t>
            </a:r>
            <a:r>
              <a:rPr lang="en-US" i="1" dirty="0"/>
              <a:t>, Earl of Euston in his Provincial Grand Mark Master regalia.</a:t>
            </a:r>
          </a:p>
        </p:txBody>
      </p:sp>
    </p:spTree>
    <p:extLst>
      <p:ext uri="{BB962C8B-B14F-4D97-AF65-F5344CB8AC3E}">
        <p14:creationId xmlns:p14="http://schemas.microsoft.com/office/powerpoint/2010/main" val="167290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FC1CBA-5E21-1144-8E22-3BF087DFD98C}"/>
              </a:ext>
            </a:extLst>
          </p:cNvPr>
          <p:cNvSpPr/>
          <p:nvPr/>
        </p:nvSpPr>
        <p:spPr>
          <a:xfrm>
            <a:off x="1" y="6215449"/>
            <a:ext cx="10668000"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pic>
        <p:nvPicPr>
          <p:cNvPr id="6" name="Picture 5">
            <a:extLst>
              <a:ext uri="{FF2B5EF4-FFF2-40B4-BE49-F238E27FC236}">
                <a16:creationId xmlns:a16="http://schemas.microsoft.com/office/drawing/2014/main" id="{A7BFDAA7-2655-8E43-B4D5-B109BB73F371}"/>
              </a:ext>
            </a:extLst>
          </p:cNvPr>
          <p:cNvPicPr>
            <a:picLocks noChangeAspect="1"/>
          </p:cNvPicPr>
          <p:nvPr/>
        </p:nvPicPr>
        <p:blipFill>
          <a:blip r:embed="rId2"/>
          <a:stretch>
            <a:fillRect/>
          </a:stretch>
        </p:blipFill>
        <p:spPr>
          <a:xfrm>
            <a:off x="10931895" y="5787081"/>
            <a:ext cx="1070919" cy="1070919"/>
          </a:xfrm>
          <a:prstGeom prst="rect">
            <a:avLst/>
          </a:prstGeom>
        </p:spPr>
      </p:pic>
      <p:sp>
        <p:nvSpPr>
          <p:cNvPr id="7" name="Rectangle 6">
            <a:extLst>
              <a:ext uri="{FF2B5EF4-FFF2-40B4-BE49-F238E27FC236}">
                <a16:creationId xmlns:a16="http://schemas.microsoft.com/office/drawing/2014/main" id="{83D8BEA8-5644-7E45-91FD-85AC929FCFB7}"/>
              </a:ext>
            </a:extLst>
          </p:cNvPr>
          <p:cNvSpPr/>
          <p:nvPr/>
        </p:nvSpPr>
        <p:spPr>
          <a:xfrm>
            <a:off x="0" y="0"/>
            <a:ext cx="620110" cy="6215449"/>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80000"/>
              </a:solidFill>
            </a:endParaRPr>
          </a:p>
        </p:txBody>
      </p:sp>
      <p:sp>
        <p:nvSpPr>
          <p:cNvPr id="8" name="Rectangle 7">
            <a:extLst>
              <a:ext uri="{FF2B5EF4-FFF2-40B4-BE49-F238E27FC236}">
                <a16:creationId xmlns:a16="http://schemas.microsoft.com/office/drawing/2014/main" id="{C30956A2-6DB7-C542-8E75-C383C13D33C7}"/>
              </a:ext>
            </a:extLst>
          </p:cNvPr>
          <p:cNvSpPr/>
          <p:nvPr/>
        </p:nvSpPr>
        <p:spPr>
          <a:xfrm>
            <a:off x="1912883" y="0"/>
            <a:ext cx="10279117"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9" name="Rectangle 8">
            <a:extLst>
              <a:ext uri="{FF2B5EF4-FFF2-40B4-BE49-F238E27FC236}">
                <a16:creationId xmlns:a16="http://schemas.microsoft.com/office/drawing/2014/main" id="{755FA6B9-0D29-1144-B95E-6E9CA3CECA2D}"/>
              </a:ext>
            </a:extLst>
          </p:cNvPr>
          <p:cNvSpPr/>
          <p:nvPr/>
        </p:nvSpPr>
        <p:spPr>
          <a:xfrm>
            <a:off x="11435254" y="642552"/>
            <a:ext cx="756745" cy="4864870"/>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13" name="TextBox 12">
            <a:extLst>
              <a:ext uri="{FF2B5EF4-FFF2-40B4-BE49-F238E27FC236}">
                <a16:creationId xmlns:a16="http://schemas.microsoft.com/office/drawing/2014/main" id="{55E25DF2-24A6-D84D-8098-8BA19438D389}"/>
              </a:ext>
            </a:extLst>
          </p:cNvPr>
          <p:cNvSpPr txBox="1"/>
          <p:nvPr/>
        </p:nvSpPr>
        <p:spPr>
          <a:xfrm>
            <a:off x="1124607" y="893379"/>
            <a:ext cx="9543393" cy="584775"/>
          </a:xfrm>
          <a:prstGeom prst="rect">
            <a:avLst/>
          </a:prstGeom>
          <a:noFill/>
        </p:spPr>
        <p:txBody>
          <a:bodyPr wrap="square" rtlCol="0">
            <a:spAutoFit/>
          </a:bodyPr>
          <a:lstStyle/>
          <a:p>
            <a:pPr algn="ctr"/>
            <a:r>
              <a:rPr lang="en-US" sz="3200" i="1" dirty="0"/>
              <a:t>Cited Texts &amp; Suggestions</a:t>
            </a:r>
          </a:p>
        </p:txBody>
      </p:sp>
      <p:sp>
        <p:nvSpPr>
          <p:cNvPr id="14" name="TextBox 13">
            <a:extLst>
              <a:ext uri="{FF2B5EF4-FFF2-40B4-BE49-F238E27FC236}">
                <a16:creationId xmlns:a16="http://schemas.microsoft.com/office/drawing/2014/main" id="{B8FB88FE-2F30-8344-BAB9-6EC333787D58}"/>
              </a:ext>
            </a:extLst>
          </p:cNvPr>
          <p:cNvSpPr txBox="1"/>
          <p:nvPr/>
        </p:nvSpPr>
        <p:spPr>
          <a:xfrm>
            <a:off x="5870597" y="1519966"/>
            <a:ext cx="4929351" cy="5016758"/>
          </a:xfrm>
          <a:prstGeom prst="rect">
            <a:avLst/>
          </a:prstGeom>
          <a:noFill/>
        </p:spPr>
        <p:txBody>
          <a:bodyPr wrap="square" rtlCol="0">
            <a:spAutoFit/>
          </a:bodyPr>
          <a:lstStyle/>
          <a:p>
            <a:pPr marL="285750" indent="-285750">
              <a:buFont typeface="Arial" panose="020B0604020202020204" pitchFamily="34" charset="0"/>
              <a:buChar char="•"/>
            </a:pPr>
            <a:r>
              <a:rPr lang="en-US" sz="2000" i="1" dirty="0"/>
              <a:t>The Royal Arch Journey</a:t>
            </a:r>
            <a:r>
              <a:rPr lang="en-US" sz="2000" dirty="0"/>
              <a:t>, Rev. Neville Barker Cyrus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i="1" dirty="0"/>
              <a:t>What do you know about the Royal Arch, </a:t>
            </a:r>
            <a:r>
              <a:rPr lang="en-US" sz="2000" dirty="0"/>
              <a:t>Rev. Neville Barker Cyrus</a:t>
            </a:r>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i="1" dirty="0"/>
              <a:t>Coil’s Masonic Encyclopedia, </a:t>
            </a:r>
            <a:r>
              <a:rPr lang="en-US" sz="2000" dirty="0"/>
              <a:t>Henry Wilson Coil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Constitutions of Free-Masons, James Anderson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a:t>
            </a:r>
            <a:r>
              <a:rPr lang="en-US" sz="2000" dirty="0" err="1"/>
              <a:t>Ahiman</a:t>
            </a:r>
            <a:r>
              <a:rPr lang="en-US" sz="2000" dirty="0"/>
              <a:t> </a:t>
            </a:r>
            <a:r>
              <a:rPr lang="en-US" sz="2000" dirty="0" err="1"/>
              <a:t>Rezon</a:t>
            </a:r>
            <a:r>
              <a:rPr lang="en-US" sz="2000" dirty="0"/>
              <a:t>, Laurence Dermott, Constitution for the </a:t>
            </a:r>
            <a:r>
              <a:rPr lang="en-US" sz="2000" dirty="0" err="1"/>
              <a:t>Antients</a:t>
            </a:r>
            <a:r>
              <a:rPr lang="en-US" sz="2000" dirty="0"/>
              <a:t> Grand Lodge</a:t>
            </a:r>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endParaRPr lang="en-US" sz="2000" dirty="0"/>
          </a:p>
        </p:txBody>
      </p:sp>
      <p:pic>
        <p:nvPicPr>
          <p:cNvPr id="1026" name="Picture 2" descr="difference between the High Priest and the under-priests – BIBLE Students  DAILY">
            <a:extLst>
              <a:ext uri="{FF2B5EF4-FFF2-40B4-BE49-F238E27FC236}">
                <a16:creationId xmlns:a16="http://schemas.microsoft.com/office/drawing/2014/main" id="{5699DEC7-7F8F-124B-91FC-05E01FC00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842" y="1614786"/>
            <a:ext cx="3069022" cy="44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74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668EA-5A9D-3444-A012-32EE045E6F85}"/>
              </a:ext>
            </a:extLst>
          </p:cNvPr>
          <p:cNvSpPr>
            <a:spLocks noGrp="1"/>
          </p:cNvSpPr>
          <p:nvPr>
            <p:ph type="ctrTitle"/>
          </p:nvPr>
        </p:nvSpPr>
        <p:spPr/>
        <p:txBody>
          <a:bodyPr>
            <a:normAutofit fontScale="90000"/>
          </a:bodyPr>
          <a:lstStyle/>
          <a:p>
            <a:r>
              <a:rPr lang="en-US" i="1" dirty="0"/>
              <a:t>Principals and Pillars</a:t>
            </a:r>
            <a:br>
              <a:rPr lang="en-US" i="1" dirty="0"/>
            </a:br>
            <a:r>
              <a:rPr lang="en-US" i="1" dirty="0"/>
              <a:t>The Characters in </a:t>
            </a:r>
            <a:br>
              <a:rPr lang="en-US" i="1" dirty="0"/>
            </a:br>
            <a:r>
              <a:rPr lang="en-US" i="1" dirty="0"/>
              <a:t>Craft and Capitular Masonry</a:t>
            </a:r>
          </a:p>
        </p:txBody>
      </p:sp>
      <p:sp>
        <p:nvSpPr>
          <p:cNvPr id="3" name="Subtitle 2">
            <a:extLst>
              <a:ext uri="{FF2B5EF4-FFF2-40B4-BE49-F238E27FC236}">
                <a16:creationId xmlns:a16="http://schemas.microsoft.com/office/drawing/2014/main" id="{9ED88F2B-CA7A-6E4B-BE4A-19A5F3A53CA7}"/>
              </a:ext>
            </a:extLst>
          </p:cNvPr>
          <p:cNvSpPr>
            <a:spLocks noGrp="1"/>
          </p:cNvSpPr>
          <p:nvPr>
            <p:ph type="subTitle" idx="1"/>
          </p:nvPr>
        </p:nvSpPr>
        <p:spPr/>
        <p:txBody>
          <a:bodyPr>
            <a:normAutofit fontScale="92500" lnSpcReduction="10000"/>
          </a:bodyPr>
          <a:lstStyle/>
          <a:p>
            <a:endParaRPr lang="en-US" dirty="0"/>
          </a:p>
          <a:p>
            <a:endParaRPr lang="en-US" dirty="0"/>
          </a:p>
          <a:p>
            <a:r>
              <a:rPr lang="en-US" sz="6000" dirty="0"/>
              <a:t>THANK YOU!</a:t>
            </a:r>
            <a:endParaRPr lang="en-US" sz="6000" i="1" dirty="0"/>
          </a:p>
        </p:txBody>
      </p:sp>
      <p:sp>
        <p:nvSpPr>
          <p:cNvPr id="4" name="Rectangle 3">
            <a:extLst>
              <a:ext uri="{FF2B5EF4-FFF2-40B4-BE49-F238E27FC236}">
                <a16:creationId xmlns:a16="http://schemas.microsoft.com/office/drawing/2014/main" id="{19FC1CBA-5E21-1144-8E22-3BF087DFD98C}"/>
              </a:ext>
            </a:extLst>
          </p:cNvPr>
          <p:cNvSpPr/>
          <p:nvPr/>
        </p:nvSpPr>
        <p:spPr>
          <a:xfrm>
            <a:off x="1" y="6215449"/>
            <a:ext cx="10668000"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pic>
        <p:nvPicPr>
          <p:cNvPr id="6" name="Picture 5">
            <a:extLst>
              <a:ext uri="{FF2B5EF4-FFF2-40B4-BE49-F238E27FC236}">
                <a16:creationId xmlns:a16="http://schemas.microsoft.com/office/drawing/2014/main" id="{A7BFDAA7-2655-8E43-B4D5-B109BB73F371}"/>
              </a:ext>
            </a:extLst>
          </p:cNvPr>
          <p:cNvPicPr>
            <a:picLocks noChangeAspect="1"/>
          </p:cNvPicPr>
          <p:nvPr/>
        </p:nvPicPr>
        <p:blipFill>
          <a:blip r:embed="rId2"/>
          <a:stretch>
            <a:fillRect/>
          </a:stretch>
        </p:blipFill>
        <p:spPr>
          <a:xfrm>
            <a:off x="10931895" y="5787081"/>
            <a:ext cx="1070919" cy="1070919"/>
          </a:xfrm>
          <a:prstGeom prst="rect">
            <a:avLst/>
          </a:prstGeom>
        </p:spPr>
      </p:pic>
      <p:sp>
        <p:nvSpPr>
          <p:cNvPr id="7" name="Rectangle 6">
            <a:extLst>
              <a:ext uri="{FF2B5EF4-FFF2-40B4-BE49-F238E27FC236}">
                <a16:creationId xmlns:a16="http://schemas.microsoft.com/office/drawing/2014/main" id="{83D8BEA8-5644-7E45-91FD-85AC929FCFB7}"/>
              </a:ext>
            </a:extLst>
          </p:cNvPr>
          <p:cNvSpPr/>
          <p:nvPr/>
        </p:nvSpPr>
        <p:spPr>
          <a:xfrm>
            <a:off x="0" y="321275"/>
            <a:ext cx="620110" cy="6215449"/>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8" name="Rectangle 7">
            <a:extLst>
              <a:ext uri="{FF2B5EF4-FFF2-40B4-BE49-F238E27FC236}">
                <a16:creationId xmlns:a16="http://schemas.microsoft.com/office/drawing/2014/main" id="{C30956A2-6DB7-C542-8E75-C383C13D33C7}"/>
              </a:ext>
            </a:extLst>
          </p:cNvPr>
          <p:cNvSpPr/>
          <p:nvPr/>
        </p:nvSpPr>
        <p:spPr>
          <a:xfrm>
            <a:off x="1912882" y="987"/>
            <a:ext cx="10279117"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55FA6B9-0D29-1144-B95E-6E9CA3CECA2D}"/>
              </a:ext>
            </a:extLst>
          </p:cNvPr>
          <p:cNvSpPr/>
          <p:nvPr/>
        </p:nvSpPr>
        <p:spPr>
          <a:xfrm>
            <a:off x="11435254" y="642552"/>
            <a:ext cx="756745" cy="4864870"/>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Tree>
    <p:extLst>
      <p:ext uri="{BB962C8B-B14F-4D97-AF65-F5344CB8AC3E}">
        <p14:creationId xmlns:p14="http://schemas.microsoft.com/office/powerpoint/2010/main" val="429266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FC1CBA-5E21-1144-8E22-3BF087DFD98C}"/>
              </a:ext>
            </a:extLst>
          </p:cNvPr>
          <p:cNvSpPr/>
          <p:nvPr/>
        </p:nvSpPr>
        <p:spPr>
          <a:xfrm>
            <a:off x="1" y="6215449"/>
            <a:ext cx="10668000"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pic>
        <p:nvPicPr>
          <p:cNvPr id="6" name="Picture 5">
            <a:extLst>
              <a:ext uri="{FF2B5EF4-FFF2-40B4-BE49-F238E27FC236}">
                <a16:creationId xmlns:a16="http://schemas.microsoft.com/office/drawing/2014/main" id="{A7BFDAA7-2655-8E43-B4D5-B109BB73F371}"/>
              </a:ext>
            </a:extLst>
          </p:cNvPr>
          <p:cNvPicPr>
            <a:picLocks noChangeAspect="1"/>
          </p:cNvPicPr>
          <p:nvPr/>
        </p:nvPicPr>
        <p:blipFill>
          <a:blip r:embed="rId2"/>
          <a:stretch>
            <a:fillRect/>
          </a:stretch>
        </p:blipFill>
        <p:spPr>
          <a:xfrm>
            <a:off x="10931895" y="5787081"/>
            <a:ext cx="1070919" cy="1070919"/>
          </a:xfrm>
          <a:prstGeom prst="rect">
            <a:avLst/>
          </a:prstGeom>
        </p:spPr>
      </p:pic>
      <p:sp>
        <p:nvSpPr>
          <p:cNvPr id="7" name="Rectangle 6">
            <a:extLst>
              <a:ext uri="{FF2B5EF4-FFF2-40B4-BE49-F238E27FC236}">
                <a16:creationId xmlns:a16="http://schemas.microsoft.com/office/drawing/2014/main" id="{83D8BEA8-5644-7E45-91FD-85AC929FCFB7}"/>
              </a:ext>
            </a:extLst>
          </p:cNvPr>
          <p:cNvSpPr/>
          <p:nvPr/>
        </p:nvSpPr>
        <p:spPr>
          <a:xfrm>
            <a:off x="0" y="0"/>
            <a:ext cx="620110" cy="6215449"/>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8" name="Rectangle 7">
            <a:extLst>
              <a:ext uri="{FF2B5EF4-FFF2-40B4-BE49-F238E27FC236}">
                <a16:creationId xmlns:a16="http://schemas.microsoft.com/office/drawing/2014/main" id="{C30956A2-6DB7-C542-8E75-C383C13D33C7}"/>
              </a:ext>
            </a:extLst>
          </p:cNvPr>
          <p:cNvSpPr/>
          <p:nvPr/>
        </p:nvSpPr>
        <p:spPr>
          <a:xfrm>
            <a:off x="1912883" y="0"/>
            <a:ext cx="10279117"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9" name="Rectangle 8">
            <a:extLst>
              <a:ext uri="{FF2B5EF4-FFF2-40B4-BE49-F238E27FC236}">
                <a16:creationId xmlns:a16="http://schemas.microsoft.com/office/drawing/2014/main" id="{755FA6B9-0D29-1144-B95E-6E9CA3CECA2D}"/>
              </a:ext>
            </a:extLst>
          </p:cNvPr>
          <p:cNvSpPr/>
          <p:nvPr/>
        </p:nvSpPr>
        <p:spPr>
          <a:xfrm>
            <a:off x="11435254" y="642552"/>
            <a:ext cx="756745" cy="4864870"/>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13" name="TextBox 12">
            <a:extLst>
              <a:ext uri="{FF2B5EF4-FFF2-40B4-BE49-F238E27FC236}">
                <a16:creationId xmlns:a16="http://schemas.microsoft.com/office/drawing/2014/main" id="{55E25DF2-24A6-D84D-8098-8BA19438D389}"/>
              </a:ext>
            </a:extLst>
          </p:cNvPr>
          <p:cNvSpPr txBox="1"/>
          <p:nvPr/>
        </p:nvSpPr>
        <p:spPr>
          <a:xfrm>
            <a:off x="1912883" y="893379"/>
            <a:ext cx="8755118" cy="584775"/>
          </a:xfrm>
          <a:prstGeom prst="rect">
            <a:avLst/>
          </a:prstGeom>
          <a:noFill/>
        </p:spPr>
        <p:txBody>
          <a:bodyPr wrap="square" rtlCol="0">
            <a:spAutoFit/>
          </a:bodyPr>
          <a:lstStyle/>
          <a:p>
            <a:pPr algn="ctr"/>
            <a:r>
              <a:rPr lang="en-US" sz="3200" i="1" dirty="0"/>
              <a:t>Characters in Ritual, Character in Lodge.</a:t>
            </a:r>
          </a:p>
        </p:txBody>
      </p:sp>
      <p:sp>
        <p:nvSpPr>
          <p:cNvPr id="14" name="TextBox 13">
            <a:extLst>
              <a:ext uri="{FF2B5EF4-FFF2-40B4-BE49-F238E27FC236}">
                <a16:creationId xmlns:a16="http://schemas.microsoft.com/office/drawing/2014/main" id="{B8FB88FE-2F30-8344-BAB9-6EC333787D58}"/>
              </a:ext>
            </a:extLst>
          </p:cNvPr>
          <p:cNvSpPr txBox="1"/>
          <p:nvPr/>
        </p:nvSpPr>
        <p:spPr>
          <a:xfrm>
            <a:off x="1991710" y="1582340"/>
            <a:ext cx="8597463" cy="4062651"/>
          </a:xfrm>
          <a:prstGeom prst="rect">
            <a:avLst/>
          </a:prstGeom>
          <a:noFill/>
        </p:spPr>
        <p:txBody>
          <a:bodyPr wrap="square" rtlCol="0">
            <a:spAutoFit/>
          </a:bodyPr>
          <a:lstStyle/>
          <a:p>
            <a:pPr marL="285750" indent="-285750">
              <a:buFont typeface="Arial" panose="020B0604020202020204" pitchFamily="34" charset="0"/>
              <a:buChar char="•"/>
            </a:pPr>
            <a:r>
              <a:rPr lang="en-US" sz="4000" dirty="0"/>
              <a:t>Who are they?</a:t>
            </a:r>
          </a:p>
          <a:p>
            <a:pPr marL="742950" lvl="1" indent="-285750">
              <a:buFont typeface="Arial" panose="020B0604020202020204" pitchFamily="34" charset="0"/>
              <a:buChar char="•"/>
            </a:pPr>
            <a:r>
              <a:rPr lang="en-US" sz="4000" dirty="0"/>
              <a:t>In our degrees and in our history.</a:t>
            </a:r>
          </a:p>
          <a:p>
            <a:pPr marL="285750" indent="-285750">
              <a:buFont typeface="Arial" panose="020B0604020202020204" pitchFamily="34" charset="0"/>
              <a:buChar char="•"/>
            </a:pPr>
            <a:r>
              <a:rPr lang="en-US" sz="4000" dirty="0"/>
              <a:t>Who/what do these characters represent?</a:t>
            </a:r>
          </a:p>
          <a:p>
            <a:pPr marL="285750" indent="-285750">
              <a:buFont typeface="Arial" panose="020B0604020202020204" pitchFamily="34" charset="0"/>
              <a:buChar char="•"/>
            </a:pPr>
            <a:r>
              <a:rPr lang="en-US" sz="4000" dirty="0"/>
              <a:t>How do they help tell our story?</a:t>
            </a:r>
          </a:p>
          <a:p>
            <a:pPr marL="285750" indent="-285750">
              <a:buFont typeface="Arial" panose="020B0604020202020204" pitchFamily="34" charset="0"/>
              <a:buChar char="•"/>
            </a:pPr>
            <a:r>
              <a:rPr lang="en-US" sz="4000" dirty="0"/>
              <a:t>What lessons can we learn from them?</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7348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FC1CBA-5E21-1144-8E22-3BF087DFD98C}"/>
              </a:ext>
            </a:extLst>
          </p:cNvPr>
          <p:cNvSpPr/>
          <p:nvPr/>
        </p:nvSpPr>
        <p:spPr>
          <a:xfrm>
            <a:off x="1" y="6215449"/>
            <a:ext cx="10668000"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pic>
        <p:nvPicPr>
          <p:cNvPr id="6" name="Picture 5">
            <a:extLst>
              <a:ext uri="{FF2B5EF4-FFF2-40B4-BE49-F238E27FC236}">
                <a16:creationId xmlns:a16="http://schemas.microsoft.com/office/drawing/2014/main" id="{A7BFDAA7-2655-8E43-B4D5-B109BB73F371}"/>
              </a:ext>
            </a:extLst>
          </p:cNvPr>
          <p:cNvPicPr>
            <a:picLocks noChangeAspect="1"/>
          </p:cNvPicPr>
          <p:nvPr/>
        </p:nvPicPr>
        <p:blipFill>
          <a:blip r:embed="rId3"/>
          <a:stretch>
            <a:fillRect/>
          </a:stretch>
        </p:blipFill>
        <p:spPr>
          <a:xfrm>
            <a:off x="10931895" y="5787081"/>
            <a:ext cx="1070919" cy="1070919"/>
          </a:xfrm>
          <a:prstGeom prst="rect">
            <a:avLst/>
          </a:prstGeom>
        </p:spPr>
      </p:pic>
      <p:sp>
        <p:nvSpPr>
          <p:cNvPr id="7" name="Rectangle 6">
            <a:extLst>
              <a:ext uri="{FF2B5EF4-FFF2-40B4-BE49-F238E27FC236}">
                <a16:creationId xmlns:a16="http://schemas.microsoft.com/office/drawing/2014/main" id="{83D8BEA8-5644-7E45-91FD-85AC929FCFB7}"/>
              </a:ext>
            </a:extLst>
          </p:cNvPr>
          <p:cNvSpPr/>
          <p:nvPr/>
        </p:nvSpPr>
        <p:spPr>
          <a:xfrm>
            <a:off x="0" y="0"/>
            <a:ext cx="620110" cy="6215449"/>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8" name="Rectangle 7">
            <a:extLst>
              <a:ext uri="{FF2B5EF4-FFF2-40B4-BE49-F238E27FC236}">
                <a16:creationId xmlns:a16="http://schemas.microsoft.com/office/drawing/2014/main" id="{C30956A2-6DB7-C542-8E75-C383C13D33C7}"/>
              </a:ext>
            </a:extLst>
          </p:cNvPr>
          <p:cNvSpPr/>
          <p:nvPr/>
        </p:nvSpPr>
        <p:spPr>
          <a:xfrm>
            <a:off x="1912883" y="0"/>
            <a:ext cx="10279117"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9" name="Rectangle 8">
            <a:extLst>
              <a:ext uri="{FF2B5EF4-FFF2-40B4-BE49-F238E27FC236}">
                <a16:creationId xmlns:a16="http://schemas.microsoft.com/office/drawing/2014/main" id="{755FA6B9-0D29-1144-B95E-6E9CA3CECA2D}"/>
              </a:ext>
            </a:extLst>
          </p:cNvPr>
          <p:cNvSpPr/>
          <p:nvPr/>
        </p:nvSpPr>
        <p:spPr>
          <a:xfrm>
            <a:off x="11435254" y="642552"/>
            <a:ext cx="756745" cy="4864870"/>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13" name="TextBox 12">
            <a:extLst>
              <a:ext uri="{FF2B5EF4-FFF2-40B4-BE49-F238E27FC236}">
                <a16:creationId xmlns:a16="http://schemas.microsoft.com/office/drawing/2014/main" id="{55E25DF2-24A6-D84D-8098-8BA19438D389}"/>
              </a:ext>
            </a:extLst>
          </p:cNvPr>
          <p:cNvSpPr txBox="1"/>
          <p:nvPr/>
        </p:nvSpPr>
        <p:spPr>
          <a:xfrm>
            <a:off x="1912883" y="893379"/>
            <a:ext cx="8755118" cy="584775"/>
          </a:xfrm>
          <a:prstGeom prst="rect">
            <a:avLst/>
          </a:prstGeom>
          <a:noFill/>
        </p:spPr>
        <p:txBody>
          <a:bodyPr wrap="square" rtlCol="0">
            <a:spAutoFit/>
          </a:bodyPr>
          <a:lstStyle/>
          <a:p>
            <a:pPr algn="ctr"/>
            <a:r>
              <a:rPr lang="en-US" sz="3200" i="1" dirty="0"/>
              <a:t>How were they introduced?</a:t>
            </a:r>
          </a:p>
        </p:txBody>
      </p:sp>
      <p:sp>
        <p:nvSpPr>
          <p:cNvPr id="14" name="TextBox 13">
            <a:extLst>
              <a:ext uri="{FF2B5EF4-FFF2-40B4-BE49-F238E27FC236}">
                <a16:creationId xmlns:a16="http://schemas.microsoft.com/office/drawing/2014/main" id="{B8FB88FE-2F30-8344-BAB9-6EC333787D58}"/>
              </a:ext>
            </a:extLst>
          </p:cNvPr>
          <p:cNvSpPr txBox="1"/>
          <p:nvPr/>
        </p:nvSpPr>
        <p:spPr>
          <a:xfrm>
            <a:off x="1797268" y="1620117"/>
            <a:ext cx="8597463" cy="2616101"/>
          </a:xfrm>
          <a:prstGeom prst="rect">
            <a:avLst/>
          </a:prstGeom>
          <a:noFill/>
        </p:spPr>
        <p:txBody>
          <a:bodyPr wrap="square" rtlCol="0">
            <a:spAutoFit/>
          </a:bodyPr>
          <a:lstStyle/>
          <a:p>
            <a:pPr marL="285750" indent="-285750">
              <a:buFont typeface="Arial" panose="020B0604020202020204" pitchFamily="34" charset="0"/>
              <a:buChar char="•"/>
            </a:pPr>
            <a:r>
              <a:rPr lang="en-US" sz="2000" dirty="0"/>
              <a:t>Many important characters were not introduced through ritual ceremony, but educational catechisms</a:t>
            </a:r>
          </a:p>
          <a:p>
            <a:pPr marL="742950" lvl="1" indent="-285750">
              <a:buFont typeface="Arial" panose="020B0604020202020204" pitchFamily="34" charset="0"/>
              <a:buChar char="•"/>
            </a:pPr>
            <a:r>
              <a:rPr lang="en-US" sz="2000" dirty="0"/>
              <a:t>These were meant to teach, much like in churches, man’s relationship to God.</a:t>
            </a:r>
          </a:p>
          <a:p>
            <a:pPr marL="742950" lvl="1" indent="-285750">
              <a:buFont typeface="Arial" panose="020B0604020202020204" pitchFamily="34" charset="0"/>
              <a:buChar char="•"/>
            </a:pPr>
            <a:r>
              <a:rPr lang="en-US" sz="2000" dirty="0"/>
              <a:t>Highlighted the important figures and tenants to teach membership.</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p:txBody>
      </p:sp>
      <p:sp>
        <p:nvSpPr>
          <p:cNvPr id="2" name="TextBox 1">
            <a:extLst>
              <a:ext uri="{FF2B5EF4-FFF2-40B4-BE49-F238E27FC236}">
                <a16:creationId xmlns:a16="http://schemas.microsoft.com/office/drawing/2014/main" id="{385ED090-15C3-5F4D-9E77-B93D2D094B49}"/>
              </a:ext>
            </a:extLst>
          </p:cNvPr>
          <p:cNvSpPr txBox="1"/>
          <p:nvPr/>
        </p:nvSpPr>
        <p:spPr>
          <a:xfrm>
            <a:off x="1912883" y="3541986"/>
            <a:ext cx="8366234" cy="1754326"/>
          </a:xfrm>
          <a:prstGeom prst="rect">
            <a:avLst/>
          </a:prstGeom>
          <a:noFill/>
        </p:spPr>
        <p:txBody>
          <a:bodyPr wrap="square" rtlCol="0">
            <a:spAutoFit/>
          </a:bodyPr>
          <a:lstStyle/>
          <a:p>
            <a:r>
              <a:rPr lang="en-US" i="1" dirty="0"/>
              <a:t>When we understand the Masonic tradition laid out in this way, we begin to appreciate why it is that Dr. Anderson, as the compiler of the first Premier Grand Lodge Constitutions, could claim even Adam as a Mason, describe the early Accepted Masons as </a:t>
            </a:r>
            <a:r>
              <a:rPr lang="en-US" i="1" dirty="0" err="1"/>
              <a:t>Noachidae</a:t>
            </a:r>
            <a:r>
              <a:rPr lang="en-US" i="1" dirty="0"/>
              <a:t> or sons of Noah, and Shem, and Japheth as ’Masons True.”</a:t>
            </a:r>
          </a:p>
          <a:p>
            <a:pPr algn="r"/>
            <a:r>
              <a:rPr lang="en-US" i="1" dirty="0"/>
              <a:t>- Rev. Neville Barker Cryer</a:t>
            </a:r>
            <a:br>
              <a:rPr lang="en-US" i="1" dirty="0"/>
            </a:br>
            <a:r>
              <a:rPr lang="en-US" i="1" dirty="0"/>
              <a:t>The Royal Arch Journey</a:t>
            </a:r>
          </a:p>
        </p:txBody>
      </p:sp>
    </p:spTree>
    <p:extLst>
      <p:ext uri="{BB962C8B-B14F-4D97-AF65-F5344CB8AC3E}">
        <p14:creationId xmlns:p14="http://schemas.microsoft.com/office/powerpoint/2010/main" val="137759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FC1CBA-5E21-1144-8E22-3BF087DFD98C}"/>
              </a:ext>
            </a:extLst>
          </p:cNvPr>
          <p:cNvSpPr/>
          <p:nvPr/>
        </p:nvSpPr>
        <p:spPr>
          <a:xfrm>
            <a:off x="1" y="6215449"/>
            <a:ext cx="10668000"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pic>
        <p:nvPicPr>
          <p:cNvPr id="6" name="Picture 5">
            <a:extLst>
              <a:ext uri="{FF2B5EF4-FFF2-40B4-BE49-F238E27FC236}">
                <a16:creationId xmlns:a16="http://schemas.microsoft.com/office/drawing/2014/main" id="{A7BFDAA7-2655-8E43-B4D5-B109BB73F371}"/>
              </a:ext>
            </a:extLst>
          </p:cNvPr>
          <p:cNvPicPr>
            <a:picLocks noChangeAspect="1"/>
          </p:cNvPicPr>
          <p:nvPr/>
        </p:nvPicPr>
        <p:blipFill>
          <a:blip r:embed="rId3"/>
          <a:stretch>
            <a:fillRect/>
          </a:stretch>
        </p:blipFill>
        <p:spPr>
          <a:xfrm>
            <a:off x="10931895" y="5787081"/>
            <a:ext cx="1070919" cy="1070919"/>
          </a:xfrm>
          <a:prstGeom prst="rect">
            <a:avLst/>
          </a:prstGeom>
        </p:spPr>
      </p:pic>
      <p:sp>
        <p:nvSpPr>
          <p:cNvPr id="7" name="Rectangle 6">
            <a:extLst>
              <a:ext uri="{FF2B5EF4-FFF2-40B4-BE49-F238E27FC236}">
                <a16:creationId xmlns:a16="http://schemas.microsoft.com/office/drawing/2014/main" id="{83D8BEA8-5644-7E45-91FD-85AC929FCFB7}"/>
              </a:ext>
            </a:extLst>
          </p:cNvPr>
          <p:cNvSpPr/>
          <p:nvPr/>
        </p:nvSpPr>
        <p:spPr>
          <a:xfrm>
            <a:off x="0" y="0"/>
            <a:ext cx="620110" cy="6215449"/>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8" name="Rectangle 7">
            <a:extLst>
              <a:ext uri="{FF2B5EF4-FFF2-40B4-BE49-F238E27FC236}">
                <a16:creationId xmlns:a16="http://schemas.microsoft.com/office/drawing/2014/main" id="{C30956A2-6DB7-C542-8E75-C383C13D33C7}"/>
              </a:ext>
            </a:extLst>
          </p:cNvPr>
          <p:cNvSpPr/>
          <p:nvPr/>
        </p:nvSpPr>
        <p:spPr>
          <a:xfrm>
            <a:off x="1912883" y="0"/>
            <a:ext cx="10279117"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9" name="Rectangle 8">
            <a:extLst>
              <a:ext uri="{FF2B5EF4-FFF2-40B4-BE49-F238E27FC236}">
                <a16:creationId xmlns:a16="http://schemas.microsoft.com/office/drawing/2014/main" id="{755FA6B9-0D29-1144-B95E-6E9CA3CECA2D}"/>
              </a:ext>
            </a:extLst>
          </p:cNvPr>
          <p:cNvSpPr/>
          <p:nvPr/>
        </p:nvSpPr>
        <p:spPr>
          <a:xfrm>
            <a:off x="11435254" y="642552"/>
            <a:ext cx="756745" cy="4864870"/>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13" name="TextBox 12">
            <a:extLst>
              <a:ext uri="{FF2B5EF4-FFF2-40B4-BE49-F238E27FC236}">
                <a16:creationId xmlns:a16="http://schemas.microsoft.com/office/drawing/2014/main" id="{55E25DF2-24A6-D84D-8098-8BA19438D389}"/>
              </a:ext>
            </a:extLst>
          </p:cNvPr>
          <p:cNvSpPr txBox="1"/>
          <p:nvPr/>
        </p:nvSpPr>
        <p:spPr>
          <a:xfrm>
            <a:off x="1912883" y="893379"/>
            <a:ext cx="8755118" cy="584775"/>
          </a:xfrm>
          <a:prstGeom prst="rect">
            <a:avLst/>
          </a:prstGeom>
          <a:noFill/>
        </p:spPr>
        <p:txBody>
          <a:bodyPr wrap="square" rtlCol="0">
            <a:spAutoFit/>
          </a:bodyPr>
          <a:lstStyle/>
          <a:p>
            <a:pPr algn="ctr"/>
            <a:r>
              <a:rPr lang="en-US" sz="3200" i="1" dirty="0"/>
              <a:t>How were they introduced?</a:t>
            </a:r>
          </a:p>
        </p:txBody>
      </p:sp>
      <p:sp>
        <p:nvSpPr>
          <p:cNvPr id="14" name="TextBox 13">
            <a:extLst>
              <a:ext uri="{FF2B5EF4-FFF2-40B4-BE49-F238E27FC236}">
                <a16:creationId xmlns:a16="http://schemas.microsoft.com/office/drawing/2014/main" id="{B8FB88FE-2F30-8344-BAB9-6EC333787D58}"/>
              </a:ext>
            </a:extLst>
          </p:cNvPr>
          <p:cNvSpPr txBox="1"/>
          <p:nvPr/>
        </p:nvSpPr>
        <p:spPr>
          <a:xfrm>
            <a:off x="1991710" y="1582340"/>
            <a:ext cx="8597463"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Many important characters were not introduced through ritual ceremony, but educational catechisms</a:t>
            </a:r>
          </a:p>
          <a:p>
            <a:pPr marL="742950" lvl="1" indent="-285750">
              <a:buFont typeface="Arial" panose="020B0604020202020204" pitchFamily="34" charset="0"/>
              <a:buChar char="•"/>
            </a:pPr>
            <a:r>
              <a:rPr lang="en-US" sz="3200" dirty="0"/>
              <a:t>These were meant to teach, much like in churches, man’s relationship to God.</a:t>
            </a:r>
          </a:p>
          <a:p>
            <a:pPr marL="742950" lvl="1" indent="-285750">
              <a:buFont typeface="Arial" panose="020B0604020202020204" pitchFamily="34" charset="0"/>
              <a:buChar char="•"/>
            </a:pPr>
            <a:r>
              <a:rPr lang="en-US" sz="3200" dirty="0"/>
              <a:t>Highlighted the important figures and tenants to teach membership.</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17209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FC1CBA-5E21-1144-8E22-3BF087DFD98C}"/>
              </a:ext>
            </a:extLst>
          </p:cNvPr>
          <p:cNvSpPr/>
          <p:nvPr/>
        </p:nvSpPr>
        <p:spPr>
          <a:xfrm>
            <a:off x="1" y="6215449"/>
            <a:ext cx="10668000"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pic>
        <p:nvPicPr>
          <p:cNvPr id="6" name="Picture 5">
            <a:extLst>
              <a:ext uri="{FF2B5EF4-FFF2-40B4-BE49-F238E27FC236}">
                <a16:creationId xmlns:a16="http://schemas.microsoft.com/office/drawing/2014/main" id="{A7BFDAA7-2655-8E43-B4D5-B109BB73F371}"/>
              </a:ext>
            </a:extLst>
          </p:cNvPr>
          <p:cNvPicPr>
            <a:picLocks noChangeAspect="1"/>
          </p:cNvPicPr>
          <p:nvPr/>
        </p:nvPicPr>
        <p:blipFill>
          <a:blip r:embed="rId2"/>
          <a:stretch>
            <a:fillRect/>
          </a:stretch>
        </p:blipFill>
        <p:spPr>
          <a:xfrm>
            <a:off x="10931895" y="5787081"/>
            <a:ext cx="1070919" cy="1070919"/>
          </a:xfrm>
          <a:prstGeom prst="rect">
            <a:avLst/>
          </a:prstGeom>
        </p:spPr>
      </p:pic>
      <p:sp>
        <p:nvSpPr>
          <p:cNvPr id="7" name="Rectangle 6">
            <a:extLst>
              <a:ext uri="{FF2B5EF4-FFF2-40B4-BE49-F238E27FC236}">
                <a16:creationId xmlns:a16="http://schemas.microsoft.com/office/drawing/2014/main" id="{83D8BEA8-5644-7E45-91FD-85AC929FCFB7}"/>
              </a:ext>
            </a:extLst>
          </p:cNvPr>
          <p:cNvSpPr/>
          <p:nvPr/>
        </p:nvSpPr>
        <p:spPr>
          <a:xfrm>
            <a:off x="0" y="0"/>
            <a:ext cx="620110" cy="6215449"/>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8" name="Rectangle 7">
            <a:extLst>
              <a:ext uri="{FF2B5EF4-FFF2-40B4-BE49-F238E27FC236}">
                <a16:creationId xmlns:a16="http://schemas.microsoft.com/office/drawing/2014/main" id="{C30956A2-6DB7-C542-8E75-C383C13D33C7}"/>
              </a:ext>
            </a:extLst>
          </p:cNvPr>
          <p:cNvSpPr/>
          <p:nvPr/>
        </p:nvSpPr>
        <p:spPr>
          <a:xfrm>
            <a:off x="1912883" y="0"/>
            <a:ext cx="10279117"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9" name="Rectangle 8">
            <a:extLst>
              <a:ext uri="{FF2B5EF4-FFF2-40B4-BE49-F238E27FC236}">
                <a16:creationId xmlns:a16="http://schemas.microsoft.com/office/drawing/2014/main" id="{755FA6B9-0D29-1144-B95E-6E9CA3CECA2D}"/>
              </a:ext>
            </a:extLst>
          </p:cNvPr>
          <p:cNvSpPr/>
          <p:nvPr/>
        </p:nvSpPr>
        <p:spPr>
          <a:xfrm>
            <a:off x="11435254" y="642552"/>
            <a:ext cx="756745" cy="4864870"/>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13" name="TextBox 12">
            <a:extLst>
              <a:ext uri="{FF2B5EF4-FFF2-40B4-BE49-F238E27FC236}">
                <a16:creationId xmlns:a16="http://schemas.microsoft.com/office/drawing/2014/main" id="{55E25DF2-24A6-D84D-8098-8BA19438D389}"/>
              </a:ext>
            </a:extLst>
          </p:cNvPr>
          <p:cNvSpPr txBox="1"/>
          <p:nvPr/>
        </p:nvSpPr>
        <p:spPr>
          <a:xfrm>
            <a:off x="1912883" y="704933"/>
            <a:ext cx="8755118" cy="584775"/>
          </a:xfrm>
          <a:prstGeom prst="rect">
            <a:avLst/>
          </a:prstGeom>
          <a:noFill/>
        </p:spPr>
        <p:txBody>
          <a:bodyPr wrap="square" rtlCol="0">
            <a:spAutoFit/>
          </a:bodyPr>
          <a:lstStyle/>
          <a:p>
            <a:pPr algn="ctr"/>
            <a:r>
              <a:rPr lang="en-US" sz="3200" dirty="0"/>
              <a:t>The Characters</a:t>
            </a:r>
          </a:p>
        </p:txBody>
      </p:sp>
      <p:pic>
        <p:nvPicPr>
          <p:cNvPr id="3" name="Picture 2" descr="A picture containing logo&#10;&#10;Description automatically generated">
            <a:extLst>
              <a:ext uri="{FF2B5EF4-FFF2-40B4-BE49-F238E27FC236}">
                <a16:creationId xmlns:a16="http://schemas.microsoft.com/office/drawing/2014/main" id="{0C4B6F43-F88D-AB44-8D92-D5B9821E2141}"/>
              </a:ext>
            </a:extLst>
          </p:cNvPr>
          <p:cNvPicPr>
            <a:picLocks noChangeAspect="1"/>
          </p:cNvPicPr>
          <p:nvPr/>
        </p:nvPicPr>
        <p:blipFill>
          <a:blip r:embed="rId3"/>
          <a:stretch>
            <a:fillRect/>
          </a:stretch>
        </p:blipFill>
        <p:spPr>
          <a:xfrm>
            <a:off x="1131012" y="1398412"/>
            <a:ext cx="2222500" cy="2222500"/>
          </a:xfrm>
          <a:prstGeom prst="rect">
            <a:avLst/>
          </a:prstGeom>
        </p:spPr>
      </p:pic>
      <p:pic>
        <p:nvPicPr>
          <p:cNvPr id="10" name="Picture 9" descr="Logo&#10;&#10;Description automatically generated">
            <a:extLst>
              <a:ext uri="{FF2B5EF4-FFF2-40B4-BE49-F238E27FC236}">
                <a16:creationId xmlns:a16="http://schemas.microsoft.com/office/drawing/2014/main" id="{BB0D86DF-ED2F-A049-BF7B-559B8C073B27}"/>
              </a:ext>
            </a:extLst>
          </p:cNvPr>
          <p:cNvPicPr>
            <a:picLocks noChangeAspect="1"/>
          </p:cNvPicPr>
          <p:nvPr/>
        </p:nvPicPr>
        <p:blipFill>
          <a:blip r:embed="rId4"/>
          <a:stretch>
            <a:fillRect/>
          </a:stretch>
        </p:blipFill>
        <p:spPr>
          <a:xfrm>
            <a:off x="5483979" y="1385910"/>
            <a:ext cx="2460891" cy="2460891"/>
          </a:xfrm>
          <a:prstGeom prst="rect">
            <a:avLst/>
          </a:prstGeom>
        </p:spPr>
      </p:pic>
      <p:sp>
        <p:nvSpPr>
          <p:cNvPr id="11" name="TextBox 10">
            <a:extLst>
              <a:ext uri="{FF2B5EF4-FFF2-40B4-BE49-F238E27FC236}">
                <a16:creationId xmlns:a16="http://schemas.microsoft.com/office/drawing/2014/main" id="{6D434664-0622-D742-92E8-5BC4D8A6995D}"/>
              </a:ext>
            </a:extLst>
          </p:cNvPr>
          <p:cNvSpPr txBox="1"/>
          <p:nvPr/>
        </p:nvSpPr>
        <p:spPr>
          <a:xfrm>
            <a:off x="1555531" y="3769050"/>
            <a:ext cx="3928448" cy="2092881"/>
          </a:xfrm>
          <a:prstGeom prst="rect">
            <a:avLst/>
          </a:prstGeom>
          <a:noFill/>
        </p:spPr>
        <p:txBody>
          <a:bodyPr wrap="square" rtlCol="0">
            <a:spAutoFit/>
          </a:bodyPr>
          <a:lstStyle/>
          <a:p>
            <a:r>
              <a:rPr lang="en-US" sz="2600" dirty="0"/>
              <a:t>Solomon, King of Israel</a:t>
            </a:r>
          </a:p>
          <a:p>
            <a:endParaRPr lang="en-US" sz="2600" dirty="0"/>
          </a:p>
          <a:p>
            <a:pPr algn="ctr"/>
            <a:r>
              <a:rPr lang="en-US" sz="2600" dirty="0"/>
              <a:t>Hiram, King of </a:t>
            </a:r>
            <a:r>
              <a:rPr lang="en-US" sz="2600" dirty="0" err="1"/>
              <a:t>Tyre</a:t>
            </a:r>
            <a:endParaRPr lang="en-US" sz="2600" dirty="0"/>
          </a:p>
          <a:p>
            <a:endParaRPr lang="en-US" sz="2600" dirty="0"/>
          </a:p>
          <a:p>
            <a:pPr algn="r"/>
            <a:r>
              <a:rPr lang="en-US" sz="2600" dirty="0"/>
              <a:t>Hiram </a:t>
            </a:r>
            <a:r>
              <a:rPr lang="en-US" sz="2600" dirty="0" err="1"/>
              <a:t>Abiff</a:t>
            </a:r>
            <a:endParaRPr lang="en-US" sz="2600" dirty="0"/>
          </a:p>
        </p:txBody>
      </p:sp>
      <p:sp>
        <p:nvSpPr>
          <p:cNvPr id="12" name="TextBox 11">
            <a:extLst>
              <a:ext uri="{FF2B5EF4-FFF2-40B4-BE49-F238E27FC236}">
                <a16:creationId xmlns:a16="http://schemas.microsoft.com/office/drawing/2014/main" id="{2AEF2789-DCE4-374C-BB42-747417A833CE}"/>
              </a:ext>
            </a:extLst>
          </p:cNvPr>
          <p:cNvSpPr txBox="1"/>
          <p:nvPr/>
        </p:nvSpPr>
        <p:spPr>
          <a:xfrm>
            <a:off x="7435116" y="3814273"/>
            <a:ext cx="2554014" cy="2092881"/>
          </a:xfrm>
          <a:prstGeom prst="rect">
            <a:avLst/>
          </a:prstGeom>
          <a:noFill/>
        </p:spPr>
        <p:txBody>
          <a:bodyPr wrap="square" rtlCol="0">
            <a:spAutoFit/>
          </a:bodyPr>
          <a:lstStyle/>
          <a:p>
            <a:r>
              <a:rPr lang="en-US" sz="2600" dirty="0"/>
              <a:t>Zerubbabel</a:t>
            </a:r>
          </a:p>
          <a:p>
            <a:endParaRPr lang="en-US" sz="2600" dirty="0"/>
          </a:p>
          <a:p>
            <a:pPr algn="ctr"/>
            <a:r>
              <a:rPr lang="en-US" sz="2600" dirty="0"/>
              <a:t>Joshua</a:t>
            </a:r>
          </a:p>
          <a:p>
            <a:endParaRPr lang="en-US" sz="2600" dirty="0"/>
          </a:p>
          <a:p>
            <a:pPr algn="r"/>
            <a:r>
              <a:rPr lang="en-US" sz="2600" dirty="0"/>
              <a:t>Haggai</a:t>
            </a:r>
          </a:p>
        </p:txBody>
      </p:sp>
    </p:spTree>
    <p:extLst>
      <p:ext uri="{BB962C8B-B14F-4D97-AF65-F5344CB8AC3E}">
        <p14:creationId xmlns:p14="http://schemas.microsoft.com/office/powerpoint/2010/main" val="1600135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FC1CBA-5E21-1144-8E22-3BF087DFD98C}"/>
              </a:ext>
            </a:extLst>
          </p:cNvPr>
          <p:cNvSpPr/>
          <p:nvPr/>
        </p:nvSpPr>
        <p:spPr>
          <a:xfrm>
            <a:off x="1" y="6215449"/>
            <a:ext cx="10668000"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pic>
        <p:nvPicPr>
          <p:cNvPr id="6" name="Picture 5">
            <a:extLst>
              <a:ext uri="{FF2B5EF4-FFF2-40B4-BE49-F238E27FC236}">
                <a16:creationId xmlns:a16="http://schemas.microsoft.com/office/drawing/2014/main" id="{A7BFDAA7-2655-8E43-B4D5-B109BB73F371}"/>
              </a:ext>
            </a:extLst>
          </p:cNvPr>
          <p:cNvPicPr>
            <a:picLocks noChangeAspect="1"/>
          </p:cNvPicPr>
          <p:nvPr/>
        </p:nvPicPr>
        <p:blipFill>
          <a:blip r:embed="rId2"/>
          <a:stretch>
            <a:fillRect/>
          </a:stretch>
        </p:blipFill>
        <p:spPr>
          <a:xfrm>
            <a:off x="10931895" y="5787081"/>
            <a:ext cx="1070919" cy="1070919"/>
          </a:xfrm>
          <a:prstGeom prst="rect">
            <a:avLst/>
          </a:prstGeom>
        </p:spPr>
      </p:pic>
      <p:sp>
        <p:nvSpPr>
          <p:cNvPr id="7" name="Rectangle 6">
            <a:extLst>
              <a:ext uri="{FF2B5EF4-FFF2-40B4-BE49-F238E27FC236}">
                <a16:creationId xmlns:a16="http://schemas.microsoft.com/office/drawing/2014/main" id="{83D8BEA8-5644-7E45-91FD-85AC929FCFB7}"/>
              </a:ext>
            </a:extLst>
          </p:cNvPr>
          <p:cNvSpPr/>
          <p:nvPr/>
        </p:nvSpPr>
        <p:spPr>
          <a:xfrm>
            <a:off x="0" y="0"/>
            <a:ext cx="620110" cy="6215449"/>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8" name="Rectangle 7">
            <a:extLst>
              <a:ext uri="{FF2B5EF4-FFF2-40B4-BE49-F238E27FC236}">
                <a16:creationId xmlns:a16="http://schemas.microsoft.com/office/drawing/2014/main" id="{C30956A2-6DB7-C542-8E75-C383C13D33C7}"/>
              </a:ext>
            </a:extLst>
          </p:cNvPr>
          <p:cNvSpPr/>
          <p:nvPr/>
        </p:nvSpPr>
        <p:spPr>
          <a:xfrm>
            <a:off x="1912883" y="0"/>
            <a:ext cx="10279117"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9" name="Rectangle 8">
            <a:extLst>
              <a:ext uri="{FF2B5EF4-FFF2-40B4-BE49-F238E27FC236}">
                <a16:creationId xmlns:a16="http://schemas.microsoft.com/office/drawing/2014/main" id="{755FA6B9-0D29-1144-B95E-6E9CA3CECA2D}"/>
              </a:ext>
            </a:extLst>
          </p:cNvPr>
          <p:cNvSpPr/>
          <p:nvPr/>
        </p:nvSpPr>
        <p:spPr>
          <a:xfrm>
            <a:off x="11435254" y="642552"/>
            <a:ext cx="756745" cy="4864870"/>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13" name="TextBox 12">
            <a:extLst>
              <a:ext uri="{FF2B5EF4-FFF2-40B4-BE49-F238E27FC236}">
                <a16:creationId xmlns:a16="http://schemas.microsoft.com/office/drawing/2014/main" id="{55E25DF2-24A6-D84D-8098-8BA19438D389}"/>
              </a:ext>
            </a:extLst>
          </p:cNvPr>
          <p:cNvSpPr txBox="1"/>
          <p:nvPr/>
        </p:nvSpPr>
        <p:spPr>
          <a:xfrm>
            <a:off x="1912883" y="704933"/>
            <a:ext cx="8755118" cy="584775"/>
          </a:xfrm>
          <a:prstGeom prst="rect">
            <a:avLst/>
          </a:prstGeom>
          <a:noFill/>
        </p:spPr>
        <p:txBody>
          <a:bodyPr wrap="square" rtlCol="0">
            <a:spAutoFit/>
          </a:bodyPr>
          <a:lstStyle/>
          <a:p>
            <a:pPr algn="ctr"/>
            <a:r>
              <a:rPr lang="en-US" sz="3200" i="1" dirty="0"/>
              <a:t>The Characters</a:t>
            </a:r>
          </a:p>
        </p:txBody>
      </p:sp>
      <p:sp>
        <p:nvSpPr>
          <p:cNvPr id="2" name="TextBox 1">
            <a:extLst>
              <a:ext uri="{FF2B5EF4-FFF2-40B4-BE49-F238E27FC236}">
                <a16:creationId xmlns:a16="http://schemas.microsoft.com/office/drawing/2014/main" id="{41D3863A-F47D-474E-86CC-C3150D91D9E8}"/>
              </a:ext>
            </a:extLst>
          </p:cNvPr>
          <p:cNvSpPr txBox="1"/>
          <p:nvPr/>
        </p:nvSpPr>
        <p:spPr>
          <a:xfrm>
            <a:off x="620111" y="1463639"/>
            <a:ext cx="10710042" cy="5078313"/>
          </a:xfrm>
          <a:prstGeom prst="rect">
            <a:avLst/>
          </a:prstGeom>
          <a:noFill/>
        </p:spPr>
        <p:txBody>
          <a:bodyPr wrap="square" numCol="2" rtlCol="0">
            <a:spAutoFit/>
          </a:bodyPr>
          <a:lstStyle/>
          <a:p>
            <a:pPr algn="ctr"/>
            <a:r>
              <a:rPr lang="en-US" sz="1300" b="1" i="1" dirty="0"/>
              <a:t>Craft Masonry</a:t>
            </a:r>
            <a:br>
              <a:rPr lang="en-US" sz="1300" b="1" i="1" dirty="0"/>
            </a:br>
            <a:endParaRPr lang="en-US" sz="1300" b="1" i="1" dirty="0"/>
          </a:p>
          <a:p>
            <a:r>
              <a:rPr lang="en-US" sz="1300" b="1" i="1" dirty="0"/>
              <a:t>Solomon, King of Israel</a:t>
            </a:r>
          </a:p>
          <a:p>
            <a:r>
              <a:rPr lang="en-US" sz="1300" i="1" dirty="0"/>
              <a:t>Solomon gave orders to build a temple for the Name of the Lord and a royal palace for himself. He conscripted 70,000 men as carriers and 80,000 as stonecutters in the hills and 3,600 as foremen over them. 2 Chronicles 1</a:t>
            </a:r>
          </a:p>
          <a:p>
            <a:br>
              <a:rPr lang="en-US" sz="1300" i="1" dirty="0"/>
            </a:br>
            <a:r>
              <a:rPr lang="en-US" sz="1300" b="1" i="1" dirty="0"/>
              <a:t>Hiram, King of </a:t>
            </a:r>
            <a:r>
              <a:rPr lang="en-US" sz="1300" b="1" i="1" dirty="0" err="1"/>
              <a:t>Tyre</a:t>
            </a:r>
            <a:endParaRPr lang="en-US" sz="1300" b="1" i="1" dirty="0"/>
          </a:p>
          <a:p>
            <a:r>
              <a:rPr lang="en-US" sz="1300" i="1" dirty="0"/>
              <a:t>And the LORD gave Solomon wisdom, as he promised him: and there was peace between Hiram and Solomon; and they two made a league together. Kings-1 5:12</a:t>
            </a:r>
            <a:br>
              <a:rPr lang="en-US" sz="1300" i="1" dirty="0"/>
            </a:br>
            <a:br>
              <a:rPr lang="en-US" sz="1300" i="1" dirty="0"/>
            </a:br>
            <a:r>
              <a:rPr lang="en-US" sz="1300" b="1" i="1" dirty="0"/>
              <a:t>Hiram </a:t>
            </a:r>
            <a:r>
              <a:rPr lang="en-US" sz="1300" b="1" i="1" dirty="0" err="1"/>
              <a:t>Abiff</a:t>
            </a:r>
            <a:endParaRPr lang="en-US" sz="1300" b="1" i="1" dirty="0"/>
          </a:p>
          <a:p>
            <a:r>
              <a:rPr lang="en-US" sz="1300" dirty="0"/>
              <a:t>And king Solomon sent and fetched Hiram out of </a:t>
            </a:r>
            <a:r>
              <a:rPr lang="en-US" sz="1300" dirty="0" err="1"/>
              <a:t>Tyre</a:t>
            </a:r>
            <a:r>
              <a:rPr lang="en-US" sz="1300" dirty="0"/>
              <a:t>. He was a widow's son of the tribe of Naphtali, and his father was a man of </a:t>
            </a:r>
            <a:r>
              <a:rPr lang="en-US" sz="1300" dirty="0" err="1"/>
              <a:t>Tyre</a:t>
            </a:r>
            <a:r>
              <a:rPr lang="en-US" sz="1300" dirty="0"/>
              <a:t>, a worker in brass: and he was filled with wisdom, and understanding, and cunning to work all works in brass. And he came to king Solomon, and wrought all his work. 1 Kings 7:13-14</a:t>
            </a:r>
          </a:p>
          <a:p>
            <a:pPr algn="ctr"/>
            <a:br>
              <a:rPr lang="en-US" sz="1300" b="1" i="1" dirty="0"/>
            </a:br>
            <a:endParaRPr lang="en-US" sz="1300" b="1" i="1" dirty="0"/>
          </a:p>
          <a:p>
            <a:pPr algn="ctr"/>
            <a:endParaRPr lang="en-US" sz="1300" b="1" i="1" dirty="0"/>
          </a:p>
          <a:p>
            <a:pPr algn="ctr"/>
            <a:endParaRPr lang="en-US" sz="1300" b="1" i="1" dirty="0"/>
          </a:p>
          <a:p>
            <a:pPr algn="ctr"/>
            <a:endParaRPr lang="en-US" sz="1300" b="1" i="1" dirty="0"/>
          </a:p>
          <a:p>
            <a:pPr algn="ctr"/>
            <a:endParaRPr lang="en-US" sz="1300" b="1" i="1" dirty="0"/>
          </a:p>
          <a:p>
            <a:pPr algn="ctr"/>
            <a:endParaRPr lang="en-US" sz="1300" b="1" i="1" dirty="0"/>
          </a:p>
          <a:p>
            <a:pPr algn="ctr"/>
            <a:r>
              <a:rPr lang="en-US" sz="1300" b="1" i="1" dirty="0"/>
              <a:t>Capitular Masonry</a:t>
            </a:r>
            <a:br>
              <a:rPr lang="en-US" sz="1300" b="1" i="1" dirty="0"/>
            </a:br>
            <a:endParaRPr lang="en-US" sz="1300" dirty="0"/>
          </a:p>
          <a:p>
            <a:r>
              <a:rPr lang="en-US" sz="1300" b="1" dirty="0"/>
              <a:t>JOSHUA</a:t>
            </a:r>
            <a:br>
              <a:rPr lang="en-US" sz="1300" b="1" dirty="0"/>
            </a:br>
            <a:r>
              <a:rPr lang="en-US" sz="1300" dirty="0"/>
              <a:t>Take the silver and gold and make a crown, and set it on the head of the high priest, Joshua son of </a:t>
            </a:r>
            <a:r>
              <a:rPr lang="en-US" sz="1300" dirty="0" err="1"/>
              <a:t>Jozadak</a:t>
            </a:r>
            <a:r>
              <a:rPr lang="en-US" sz="1300" dirty="0"/>
              <a:t>. Tell him this is what the Lord Almighty says: ‘Here is the man whose name is the Branch, and he will branch out from his place and build the temple of the Lord. It is he who will build the temple of the Lord, and he will be clothed with majesty and will sit and rule on his throne. And he will be a priest on his throne. And there will be harmony between the two. Zechariah 6:11-13</a:t>
            </a:r>
            <a:br>
              <a:rPr lang="en-US" sz="1300" dirty="0"/>
            </a:br>
            <a:r>
              <a:rPr lang="en-US" sz="1300" b="1" dirty="0"/>
              <a:t>ZERUBBABEL</a:t>
            </a:r>
          </a:p>
          <a:p>
            <a:r>
              <a:rPr lang="en-US" sz="1300" dirty="0"/>
              <a:t>Then the word of the Lord came to me: “The hands of Zerubbabel have laid the foundation of this temple; his hands will also complete it. Then you will know that the Lord Almighty has sent me to you. Zechariah 4:8-9</a:t>
            </a:r>
          </a:p>
          <a:p>
            <a:r>
              <a:rPr lang="en-US" sz="1300" b="1" dirty="0"/>
              <a:t>HAGGAI</a:t>
            </a:r>
            <a:br>
              <a:rPr lang="en-US" sz="1300" dirty="0"/>
            </a:br>
            <a:r>
              <a:rPr lang="en-US" sz="1300" dirty="0"/>
              <a:t>Then Haggai, the Lord’s messenger, gave this message of the Lord to the people: “I am with you,” declares the Lord. So the Lord stirred up the spirit of Zerubbabel son of </a:t>
            </a:r>
            <a:r>
              <a:rPr lang="en-US" sz="1300" dirty="0" err="1"/>
              <a:t>Shealtiel</a:t>
            </a:r>
            <a:r>
              <a:rPr lang="en-US" sz="1300" dirty="0"/>
              <a:t>, governor of Judah, and the spirit of Joshua son of </a:t>
            </a:r>
            <a:r>
              <a:rPr lang="en-US" sz="1300" dirty="0" err="1"/>
              <a:t>Jozadak</a:t>
            </a:r>
            <a:r>
              <a:rPr lang="en-US" sz="1300" dirty="0"/>
              <a:t>, the high priest, and the spirit of the whole remnant of the people. They came and began to work on the house of the Lord Almighty, their God, on the twenty-fourth day of the sixth month. Haggai 1:13-15</a:t>
            </a:r>
          </a:p>
        </p:txBody>
      </p:sp>
    </p:spTree>
    <p:extLst>
      <p:ext uri="{BB962C8B-B14F-4D97-AF65-F5344CB8AC3E}">
        <p14:creationId xmlns:p14="http://schemas.microsoft.com/office/powerpoint/2010/main" val="258062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FC1CBA-5E21-1144-8E22-3BF087DFD98C}"/>
              </a:ext>
            </a:extLst>
          </p:cNvPr>
          <p:cNvSpPr/>
          <p:nvPr/>
        </p:nvSpPr>
        <p:spPr>
          <a:xfrm>
            <a:off x="1" y="6215449"/>
            <a:ext cx="10668000"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pic>
        <p:nvPicPr>
          <p:cNvPr id="6" name="Picture 5">
            <a:extLst>
              <a:ext uri="{FF2B5EF4-FFF2-40B4-BE49-F238E27FC236}">
                <a16:creationId xmlns:a16="http://schemas.microsoft.com/office/drawing/2014/main" id="{A7BFDAA7-2655-8E43-B4D5-B109BB73F371}"/>
              </a:ext>
            </a:extLst>
          </p:cNvPr>
          <p:cNvPicPr>
            <a:picLocks noChangeAspect="1"/>
          </p:cNvPicPr>
          <p:nvPr/>
        </p:nvPicPr>
        <p:blipFill>
          <a:blip r:embed="rId2"/>
          <a:stretch>
            <a:fillRect/>
          </a:stretch>
        </p:blipFill>
        <p:spPr>
          <a:xfrm>
            <a:off x="10931895" y="5787081"/>
            <a:ext cx="1070919" cy="1070919"/>
          </a:xfrm>
          <a:prstGeom prst="rect">
            <a:avLst/>
          </a:prstGeom>
        </p:spPr>
      </p:pic>
      <p:sp>
        <p:nvSpPr>
          <p:cNvPr id="7" name="Rectangle 6">
            <a:extLst>
              <a:ext uri="{FF2B5EF4-FFF2-40B4-BE49-F238E27FC236}">
                <a16:creationId xmlns:a16="http://schemas.microsoft.com/office/drawing/2014/main" id="{83D8BEA8-5644-7E45-91FD-85AC929FCFB7}"/>
              </a:ext>
            </a:extLst>
          </p:cNvPr>
          <p:cNvSpPr/>
          <p:nvPr/>
        </p:nvSpPr>
        <p:spPr>
          <a:xfrm>
            <a:off x="0" y="0"/>
            <a:ext cx="620110" cy="6215449"/>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8" name="Rectangle 7">
            <a:extLst>
              <a:ext uri="{FF2B5EF4-FFF2-40B4-BE49-F238E27FC236}">
                <a16:creationId xmlns:a16="http://schemas.microsoft.com/office/drawing/2014/main" id="{C30956A2-6DB7-C542-8E75-C383C13D33C7}"/>
              </a:ext>
            </a:extLst>
          </p:cNvPr>
          <p:cNvSpPr/>
          <p:nvPr/>
        </p:nvSpPr>
        <p:spPr>
          <a:xfrm>
            <a:off x="1912883" y="0"/>
            <a:ext cx="10279117"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9" name="Rectangle 8">
            <a:extLst>
              <a:ext uri="{FF2B5EF4-FFF2-40B4-BE49-F238E27FC236}">
                <a16:creationId xmlns:a16="http://schemas.microsoft.com/office/drawing/2014/main" id="{755FA6B9-0D29-1144-B95E-6E9CA3CECA2D}"/>
              </a:ext>
            </a:extLst>
          </p:cNvPr>
          <p:cNvSpPr/>
          <p:nvPr/>
        </p:nvSpPr>
        <p:spPr>
          <a:xfrm>
            <a:off x="11435254" y="642552"/>
            <a:ext cx="756745" cy="4864870"/>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13" name="TextBox 12">
            <a:extLst>
              <a:ext uri="{FF2B5EF4-FFF2-40B4-BE49-F238E27FC236}">
                <a16:creationId xmlns:a16="http://schemas.microsoft.com/office/drawing/2014/main" id="{55E25DF2-24A6-D84D-8098-8BA19438D389}"/>
              </a:ext>
            </a:extLst>
          </p:cNvPr>
          <p:cNvSpPr txBox="1"/>
          <p:nvPr/>
        </p:nvSpPr>
        <p:spPr>
          <a:xfrm>
            <a:off x="1912883" y="893379"/>
            <a:ext cx="8755118" cy="584775"/>
          </a:xfrm>
          <a:prstGeom prst="rect">
            <a:avLst/>
          </a:prstGeom>
          <a:noFill/>
        </p:spPr>
        <p:txBody>
          <a:bodyPr wrap="square" rtlCol="0">
            <a:spAutoFit/>
          </a:bodyPr>
          <a:lstStyle/>
          <a:p>
            <a:pPr algn="ctr"/>
            <a:r>
              <a:rPr lang="en-US" sz="3200" i="1" dirty="0"/>
              <a:t>Who Are They?</a:t>
            </a:r>
          </a:p>
        </p:txBody>
      </p:sp>
      <p:pic>
        <p:nvPicPr>
          <p:cNvPr id="16" name="Picture 15" descr="A picture containing floor, indoor&#10;&#10;Description automatically generated">
            <a:extLst>
              <a:ext uri="{FF2B5EF4-FFF2-40B4-BE49-F238E27FC236}">
                <a16:creationId xmlns:a16="http://schemas.microsoft.com/office/drawing/2014/main" id="{5674A37F-7DDF-7245-BC07-BF19D77ABC09}"/>
              </a:ext>
            </a:extLst>
          </p:cNvPr>
          <p:cNvPicPr>
            <a:picLocks noChangeAspect="1"/>
          </p:cNvPicPr>
          <p:nvPr/>
        </p:nvPicPr>
        <p:blipFill>
          <a:blip r:embed="rId3"/>
          <a:stretch>
            <a:fillRect/>
          </a:stretch>
        </p:blipFill>
        <p:spPr>
          <a:xfrm>
            <a:off x="1160928" y="1363390"/>
            <a:ext cx="2675347" cy="4114800"/>
          </a:xfrm>
          <a:prstGeom prst="rect">
            <a:avLst/>
          </a:prstGeom>
        </p:spPr>
      </p:pic>
      <p:pic>
        <p:nvPicPr>
          <p:cNvPr id="18" name="Picture 17" descr="A picture containing text, outdoor, person, old&#10;&#10;Description automatically generated">
            <a:extLst>
              <a:ext uri="{FF2B5EF4-FFF2-40B4-BE49-F238E27FC236}">
                <a16:creationId xmlns:a16="http://schemas.microsoft.com/office/drawing/2014/main" id="{31774CE2-C7C6-9049-A084-84601F31669E}"/>
              </a:ext>
            </a:extLst>
          </p:cNvPr>
          <p:cNvPicPr>
            <a:picLocks noChangeAspect="1"/>
          </p:cNvPicPr>
          <p:nvPr/>
        </p:nvPicPr>
        <p:blipFill>
          <a:blip r:embed="rId4"/>
          <a:stretch>
            <a:fillRect/>
          </a:stretch>
        </p:blipFill>
        <p:spPr>
          <a:xfrm>
            <a:off x="7052441" y="1672281"/>
            <a:ext cx="3427448" cy="4058099"/>
          </a:xfrm>
          <a:prstGeom prst="rect">
            <a:avLst/>
          </a:prstGeom>
        </p:spPr>
      </p:pic>
      <p:sp>
        <p:nvSpPr>
          <p:cNvPr id="19" name="TextBox 18">
            <a:extLst>
              <a:ext uri="{FF2B5EF4-FFF2-40B4-BE49-F238E27FC236}">
                <a16:creationId xmlns:a16="http://schemas.microsoft.com/office/drawing/2014/main" id="{C99BD21D-42D2-7F4A-BA99-728365C2F9A0}"/>
              </a:ext>
            </a:extLst>
          </p:cNvPr>
          <p:cNvSpPr txBox="1"/>
          <p:nvPr/>
        </p:nvSpPr>
        <p:spPr>
          <a:xfrm>
            <a:off x="4172608" y="1881352"/>
            <a:ext cx="2554014" cy="1200329"/>
          </a:xfrm>
          <a:prstGeom prst="rect">
            <a:avLst/>
          </a:prstGeom>
          <a:noFill/>
        </p:spPr>
        <p:txBody>
          <a:bodyPr wrap="square" rtlCol="0">
            <a:spAutoFit/>
          </a:bodyPr>
          <a:lstStyle/>
          <a:p>
            <a:r>
              <a:rPr lang="en-US" dirty="0">
                <a:solidFill>
                  <a:srgbClr val="002060"/>
                </a:solidFill>
              </a:rPr>
              <a:t>Solomon, King of Israel</a:t>
            </a:r>
          </a:p>
          <a:p>
            <a:r>
              <a:rPr lang="en-US" dirty="0">
                <a:solidFill>
                  <a:srgbClr val="002060"/>
                </a:solidFill>
              </a:rPr>
              <a:t>Hiram, King of </a:t>
            </a:r>
            <a:r>
              <a:rPr lang="en-US" dirty="0" err="1">
                <a:solidFill>
                  <a:srgbClr val="002060"/>
                </a:solidFill>
              </a:rPr>
              <a:t>Tyre</a:t>
            </a:r>
            <a:endParaRPr lang="en-US" dirty="0">
              <a:solidFill>
                <a:srgbClr val="002060"/>
              </a:solidFill>
            </a:endParaRPr>
          </a:p>
          <a:p>
            <a:r>
              <a:rPr lang="en-US" dirty="0">
                <a:solidFill>
                  <a:srgbClr val="002060"/>
                </a:solidFill>
              </a:rPr>
              <a:t>Hiram </a:t>
            </a:r>
            <a:r>
              <a:rPr lang="en-US" dirty="0" err="1">
                <a:solidFill>
                  <a:srgbClr val="002060"/>
                </a:solidFill>
              </a:rPr>
              <a:t>Abiff</a:t>
            </a:r>
            <a:endParaRPr lang="en-US" dirty="0">
              <a:solidFill>
                <a:srgbClr val="002060"/>
              </a:solidFill>
            </a:endParaRPr>
          </a:p>
          <a:p>
            <a:endParaRPr lang="en-US" dirty="0"/>
          </a:p>
        </p:txBody>
      </p:sp>
      <p:sp>
        <p:nvSpPr>
          <p:cNvPr id="20" name="Left Arrow 19">
            <a:extLst>
              <a:ext uri="{FF2B5EF4-FFF2-40B4-BE49-F238E27FC236}">
                <a16:creationId xmlns:a16="http://schemas.microsoft.com/office/drawing/2014/main" id="{B9D0F943-A12C-6148-AA0F-F34C91930DDE}"/>
              </a:ext>
            </a:extLst>
          </p:cNvPr>
          <p:cNvSpPr/>
          <p:nvPr/>
        </p:nvSpPr>
        <p:spPr>
          <a:xfrm>
            <a:off x="4302436" y="282167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11F2C4E-9A32-084B-97F7-33043FDBF2D1}"/>
              </a:ext>
            </a:extLst>
          </p:cNvPr>
          <p:cNvSpPr txBox="1"/>
          <p:nvPr/>
        </p:nvSpPr>
        <p:spPr>
          <a:xfrm>
            <a:off x="5100144" y="3941197"/>
            <a:ext cx="1629105" cy="1200329"/>
          </a:xfrm>
          <a:prstGeom prst="rect">
            <a:avLst/>
          </a:prstGeom>
          <a:noFill/>
        </p:spPr>
        <p:txBody>
          <a:bodyPr wrap="square" rtlCol="0">
            <a:spAutoFit/>
          </a:bodyPr>
          <a:lstStyle/>
          <a:p>
            <a:r>
              <a:rPr lang="en-US" dirty="0">
                <a:solidFill>
                  <a:srgbClr val="AC0705"/>
                </a:solidFill>
              </a:rPr>
              <a:t>Zerubbabel</a:t>
            </a:r>
          </a:p>
          <a:p>
            <a:r>
              <a:rPr lang="en-US" dirty="0">
                <a:solidFill>
                  <a:srgbClr val="AC0705"/>
                </a:solidFill>
              </a:rPr>
              <a:t>Haggai</a:t>
            </a:r>
            <a:br>
              <a:rPr lang="en-US" dirty="0">
                <a:solidFill>
                  <a:srgbClr val="AC0705"/>
                </a:solidFill>
              </a:rPr>
            </a:br>
            <a:r>
              <a:rPr lang="en-US" dirty="0">
                <a:solidFill>
                  <a:srgbClr val="AC0705"/>
                </a:solidFill>
              </a:rPr>
              <a:t>Joshua</a:t>
            </a:r>
          </a:p>
          <a:p>
            <a:endParaRPr lang="en-US" dirty="0"/>
          </a:p>
        </p:txBody>
      </p:sp>
      <p:sp>
        <p:nvSpPr>
          <p:cNvPr id="22" name="Right Arrow 21">
            <a:extLst>
              <a:ext uri="{FF2B5EF4-FFF2-40B4-BE49-F238E27FC236}">
                <a16:creationId xmlns:a16="http://schemas.microsoft.com/office/drawing/2014/main" id="{4D68C5C4-A6A4-1744-9CC4-992BC9ABFE78}"/>
              </a:ext>
            </a:extLst>
          </p:cNvPr>
          <p:cNvSpPr/>
          <p:nvPr/>
        </p:nvSpPr>
        <p:spPr>
          <a:xfrm>
            <a:off x="5449615" y="4771697"/>
            <a:ext cx="930164" cy="578069"/>
          </a:xfrm>
          <a:prstGeom prst="rightArrow">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C0705"/>
              </a:solidFill>
              <a:highlight>
                <a:srgbClr val="AC0705"/>
              </a:highlight>
            </a:endParaRPr>
          </a:p>
        </p:txBody>
      </p:sp>
    </p:spTree>
    <p:extLst>
      <p:ext uri="{BB962C8B-B14F-4D97-AF65-F5344CB8AC3E}">
        <p14:creationId xmlns:p14="http://schemas.microsoft.com/office/powerpoint/2010/main" val="340009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FC1CBA-5E21-1144-8E22-3BF087DFD98C}"/>
              </a:ext>
            </a:extLst>
          </p:cNvPr>
          <p:cNvSpPr/>
          <p:nvPr/>
        </p:nvSpPr>
        <p:spPr>
          <a:xfrm>
            <a:off x="1" y="6215449"/>
            <a:ext cx="10668000"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pic>
        <p:nvPicPr>
          <p:cNvPr id="6" name="Picture 5">
            <a:extLst>
              <a:ext uri="{FF2B5EF4-FFF2-40B4-BE49-F238E27FC236}">
                <a16:creationId xmlns:a16="http://schemas.microsoft.com/office/drawing/2014/main" id="{A7BFDAA7-2655-8E43-B4D5-B109BB73F371}"/>
              </a:ext>
            </a:extLst>
          </p:cNvPr>
          <p:cNvPicPr>
            <a:picLocks noChangeAspect="1"/>
          </p:cNvPicPr>
          <p:nvPr/>
        </p:nvPicPr>
        <p:blipFill>
          <a:blip r:embed="rId3"/>
          <a:stretch>
            <a:fillRect/>
          </a:stretch>
        </p:blipFill>
        <p:spPr>
          <a:xfrm>
            <a:off x="10931895" y="5787081"/>
            <a:ext cx="1070919" cy="1070919"/>
          </a:xfrm>
          <a:prstGeom prst="rect">
            <a:avLst/>
          </a:prstGeom>
        </p:spPr>
      </p:pic>
      <p:sp>
        <p:nvSpPr>
          <p:cNvPr id="7" name="Rectangle 6">
            <a:extLst>
              <a:ext uri="{FF2B5EF4-FFF2-40B4-BE49-F238E27FC236}">
                <a16:creationId xmlns:a16="http://schemas.microsoft.com/office/drawing/2014/main" id="{83D8BEA8-5644-7E45-91FD-85AC929FCFB7}"/>
              </a:ext>
            </a:extLst>
          </p:cNvPr>
          <p:cNvSpPr/>
          <p:nvPr/>
        </p:nvSpPr>
        <p:spPr>
          <a:xfrm>
            <a:off x="0" y="0"/>
            <a:ext cx="620110" cy="6215449"/>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8" name="Rectangle 7">
            <a:extLst>
              <a:ext uri="{FF2B5EF4-FFF2-40B4-BE49-F238E27FC236}">
                <a16:creationId xmlns:a16="http://schemas.microsoft.com/office/drawing/2014/main" id="{C30956A2-6DB7-C542-8E75-C383C13D33C7}"/>
              </a:ext>
            </a:extLst>
          </p:cNvPr>
          <p:cNvSpPr/>
          <p:nvPr/>
        </p:nvSpPr>
        <p:spPr>
          <a:xfrm>
            <a:off x="1912883" y="0"/>
            <a:ext cx="10279117"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9" name="Rectangle 8">
            <a:extLst>
              <a:ext uri="{FF2B5EF4-FFF2-40B4-BE49-F238E27FC236}">
                <a16:creationId xmlns:a16="http://schemas.microsoft.com/office/drawing/2014/main" id="{755FA6B9-0D29-1144-B95E-6E9CA3CECA2D}"/>
              </a:ext>
            </a:extLst>
          </p:cNvPr>
          <p:cNvSpPr/>
          <p:nvPr/>
        </p:nvSpPr>
        <p:spPr>
          <a:xfrm>
            <a:off x="11435254" y="642552"/>
            <a:ext cx="756745" cy="4864870"/>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13" name="TextBox 12">
            <a:extLst>
              <a:ext uri="{FF2B5EF4-FFF2-40B4-BE49-F238E27FC236}">
                <a16:creationId xmlns:a16="http://schemas.microsoft.com/office/drawing/2014/main" id="{55E25DF2-24A6-D84D-8098-8BA19438D389}"/>
              </a:ext>
            </a:extLst>
          </p:cNvPr>
          <p:cNvSpPr txBox="1"/>
          <p:nvPr/>
        </p:nvSpPr>
        <p:spPr>
          <a:xfrm>
            <a:off x="2060028" y="778615"/>
            <a:ext cx="8755118" cy="584775"/>
          </a:xfrm>
          <a:prstGeom prst="rect">
            <a:avLst/>
          </a:prstGeom>
          <a:noFill/>
        </p:spPr>
        <p:txBody>
          <a:bodyPr wrap="square" rtlCol="0">
            <a:spAutoFit/>
          </a:bodyPr>
          <a:lstStyle/>
          <a:p>
            <a:pPr algn="ctr"/>
            <a:r>
              <a:rPr lang="en-US" sz="3200" i="1" dirty="0"/>
              <a:t>To a Modern Master Mason…</a:t>
            </a:r>
          </a:p>
        </p:txBody>
      </p:sp>
      <p:pic>
        <p:nvPicPr>
          <p:cNvPr id="16" name="Picture 15" descr="A picture containing floor, indoor&#10;&#10;Description automatically generated">
            <a:extLst>
              <a:ext uri="{FF2B5EF4-FFF2-40B4-BE49-F238E27FC236}">
                <a16:creationId xmlns:a16="http://schemas.microsoft.com/office/drawing/2014/main" id="{5674A37F-7DDF-7245-BC07-BF19D77ABC09}"/>
              </a:ext>
            </a:extLst>
          </p:cNvPr>
          <p:cNvPicPr>
            <a:picLocks noChangeAspect="1"/>
          </p:cNvPicPr>
          <p:nvPr/>
        </p:nvPicPr>
        <p:blipFill>
          <a:blip r:embed="rId4"/>
          <a:stretch>
            <a:fillRect/>
          </a:stretch>
        </p:blipFill>
        <p:spPr>
          <a:xfrm>
            <a:off x="1160928" y="1363390"/>
            <a:ext cx="2675347" cy="4114800"/>
          </a:xfrm>
          <a:prstGeom prst="rect">
            <a:avLst/>
          </a:prstGeom>
        </p:spPr>
      </p:pic>
      <p:pic>
        <p:nvPicPr>
          <p:cNvPr id="18" name="Picture 17" descr="A picture containing text, outdoor, person, old&#10;&#10;Description automatically generated">
            <a:extLst>
              <a:ext uri="{FF2B5EF4-FFF2-40B4-BE49-F238E27FC236}">
                <a16:creationId xmlns:a16="http://schemas.microsoft.com/office/drawing/2014/main" id="{31774CE2-C7C6-9049-A084-84601F31669E}"/>
              </a:ext>
            </a:extLst>
          </p:cNvPr>
          <p:cNvPicPr>
            <a:picLocks noChangeAspect="1"/>
          </p:cNvPicPr>
          <p:nvPr/>
        </p:nvPicPr>
        <p:blipFill>
          <a:blip r:embed="rId5"/>
          <a:stretch>
            <a:fillRect/>
          </a:stretch>
        </p:blipFill>
        <p:spPr>
          <a:xfrm>
            <a:off x="7052441" y="1672281"/>
            <a:ext cx="3427448" cy="4058099"/>
          </a:xfrm>
          <a:prstGeom prst="rect">
            <a:avLst/>
          </a:prstGeom>
        </p:spPr>
      </p:pic>
      <p:sp>
        <p:nvSpPr>
          <p:cNvPr id="19" name="TextBox 18">
            <a:extLst>
              <a:ext uri="{FF2B5EF4-FFF2-40B4-BE49-F238E27FC236}">
                <a16:creationId xmlns:a16="http://schemas.microsoft.com/office/drawing/2014/main" id="{C99BD21D-42D2-7F4A-BA99-728365C2F9A0}"/>
              </a:ext>
            </a:extLst>
          </p:cNvPr>
          <p:cNvSpPr txBox="1"/>
          <p:nvPr/>
        </p:nvSpPr>
        <p:spPr>
          <a:xfrm>
            <a:off x="4172608" y="1881352"/>
            <a:ext cx="2554014" cy="1754326"/>
          </a:xfrm>
          <a:prstGeom prst="rect">
            <a:avLst/>
          </a:prstGeom>
          <a:noFill/>
        </p:spPr>
        <p:txBody>
          <a:bodyPr wrap="square" rtlCol="0">
            <a:spAutoFit/>
          </a:bodyPr>
          <a:lstStyle/>
          <a:p>
            <a:r>
              <a:rPr lang="en-US" dirty="0">
                <a:solidFill>
                  <a:srgbClr val="002060"/>
                </a:solidFill>
              </a:rPr>
              <a:t>Solomon, King of Israel</a:t>
            </a:r>
            <a:br>
              <a:rPr lang="en-US" dirty="0">
                <a:solidFill>
                  <a:srgbClr val="002060"/>
                </a:solidFill>
              </a:rPr>
            </a:br>
            <a:r>
              <a:rPr lang="en-US" i="1" dirty="0">
                <a:solidFill>
                  <a:srgbClr val="002060"/>
                </a:solidFill>
              </a:rPr>
              <a:t>Wisdom</a:t>
            </a:r>
          </a:p>
          <a:p>
            <a:r>
              <a:rPr lang="en-US" dirty="0">
                <a:solidFill>
                  <a:srgbClr val="002060"/>
                </a:solidFill>
              </a:rPr>
              <a:t>Hiram, King of </a:t>
            </a:r>
            <a:r>
              <a:rPr lang="en-US" dirty="0" err="1">
                <a:solidFill>
                  <a:srgbClr val="002060"/>
                </a:solidFill>
              </a:rPr>
              <a:t>Tyre</a:t>
            </a:r>
            <a:endParaRPr lang="en-US" dirty="0">
              <a:solidFill>
                <a:srgbClr val="002060"/>
              </a:solidFill>
            </a:endParaRPr>
          </a:p>
          <a:p>
            <a:r>
              <a:rPr lang="en-US" i="1" dirty="0">
                <a:solidFill>
                  <a:srgbClr val="002060"/>
                </a:solidFill>
              </a:rPr>
              <a:t>Strength</a:t>
            </a:r>
            <a:br>
              <a:rPr lang="en-US" dirty="0">
                <a:solidFill>
                  <a:srgbClr val="002060"/>
                </a:solidFill>
              </a:rPr>
            </a:br>
            <a:r>
              <a:rPr lang="en-US" dirty="0">
                <a:solidFill>
                  <a:srgbClr val="002060"/>
                </a:solidFill>
              </a:rPr>
              <a:t>Hiram </a:t>
            </a:r>
            <a:r>
              <a:rPr lang="en-US" dirty="0" err="1">
                <a:solidFill>
                  <a:srgbClr val="002060"/>
                </a:solidFill>
              </a:rPr>
              <a:t>Abiff</a:t>
            </a:r>
            <a:endParaRPr lang="en-US" dirty="0">
              <a:solidFill>
                <a:srgbClr val="002060"/>
              </a:solidFill>
            </a:endParaRPr>
          </a:p>
          <a:p>
            <a:r>
              <a:rPr lang="en-US" i="1" dirty="0"/>
              <a:t>Beauty</a:t>
            </a:r>
          </a:p>
        </p:txBody>
      </p:sp>
      <p:sp>
        <p:nvSpPr>
          <p:cNvPr id="20" name="Left Arrow 19">
            <a:extLst>
              <a:ext uri="{FF2B5EF4-FFF2-40B4-BE49-F238E27FC236}">
                <a16:creationId xmlns:a16="http://schemas.microsoft.com/office/drawing/2014/main" id="{B9D0F943-A12C-6148-AA0F-F34C91930DDE}"/>
              </a:ext>
            </a:extLst>
          </p:cNvPr>
          <p:cNvSpPr/>
          <p:nvPr/>
        </p:nvSpPr>
        <p:spPr>
          <a:xfrm>
            <a:off x="4114324" y="363567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11F2C4E-9A32-084B-97F7-33043FDBF2D1}"/>
              </a:ext>
            </a:extLst>
          </p:cNvPr>
          <p:cNvSpPr txBox="1"/>
          <p:nvPr/>
        </p:nvSpPr>
        <p:spPr>
          <a:xfrm>
            <a:off x="5281447" y="3701330"/>
            <a:ext cx="1629105" cy="1754326"/>
          </a:xfrm>
          <a:prstGeom prst="rect">
            <a:avLst/>
          </a:prstGeom>
          <a:noFill/>
        </p:spPr>
        <p:txBody>
          <a:bodyPr wrap="square" rtlCol="0">
            <a:spAutoFit/>
          </a:bodyPr>
          <a:lstStyle/>
          <a:p>
            <a:r>
              <a:rPr lang="en-US" dirty="0">
                <a:solidFill>
                  <a:srgbClr val="AC0705"/>
                </a:solidFill>
              </a:rPr>
              <a:t>Joshua</a:t>
            </a:r>
          </a:p>
          <a:p>
            <a:r>
              <a:rPr lang="en-US" dirty="0">
                <a:solidFill>
                  <a:srgbClr val="AC0705"/>
                </a:solidFill>
              </a:rPr>
              <a:t>Faith</a:t>
            </a:r>
          </a:p>
          <a:p>
            <a:r>
              <a:rPr lang="en-US" dirty="0">
                <a:solidFill>
                  <a:srgbClr val="AC0705"/>
                </a:solidFill>
              </a:rPr>
              <a:t>Haggai</a:t>
            </a:r>
          </a:p>
          <a:p>
            <a:r>
              <a:rPr lang="en-US" i="1" dirty="0">
                <a:solidFill>
                  <a:srgbClr val="AC0705"/>
                </a:solidFill>
              </a:rPr>
              <a:t>Hope</a:t>
            </a:r>
            <a:br>
              <a:rPr lang="en-US" dirty="0">
                <a:solidFill>
                  <a:srgbClr val="AC0705"/>
                </a:solidFill>
              </a:rPr>
            </a:br>
            <a:r>
              <a:rPr lang="en-US" dirty="0">
                <a:solidFill>
                  <a:srgbClr val="AC0705"/>
                </a:solidFill>
              </a:rPr>
              <a:t>Zerubbabel</a:t>
            </a:r>
          </a:p>
          <a:p>
            <a:r>
              <a:rPr lang="en-US" i="1" dirty="0">
                <a:solidFill>
                  <a:srgbClr val="AC0705"/>
                </a:solidFill>
              </a:rPr>
              <a:t>Charity</a:t>
            </a:r>
          </a:p>
        </p:txBody>
      </p:sp>
      <p:sp>
        <p:nvSpPr>
          <p:cNvPr id="22" name="Right Arrow 21">
            <a:extLst>
              <a:ext uri="{FF2B5EF4-FFF2-40B4-BE49-F238E27FC236}">
                <a16:creationId xmlns:a16="http://schemas.microsoft.com/office/drawing/2014/main" id="{4D68C5C4-A6A4-1744-9CC4-992BC9ABFE78}"/>
              </a:ext>
            </a:extLst>
          </p:cNvPr>
          <p:cNvSpPr/>
          <p:nvPr/>
        </p:nvSpPr>
        <p:spPr>
          <a:xfrm>
            <a:off x="5360278" y="5416682"/>
            <a:ext cx="930164" cy="578069"/>
          </a:xfrm>
          <a:prstGeom prst="rightArrow">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C0705"/>
              </a:solidFill>
              <a:highlight>
                <a:srgbClr val="AC0705"/>
              </a:highlight>
            </a:endParaRPr>
          </a:p>
        </p:txBody>
      </p:sp>
    </p:spTree>
    <p:extLst>
      <p:ext uri="{BB962C8B-B14F-4D97-AF65-F5344CB8AC3E}">
        <p14:creationId xmlns:p14="http://schemas.microsoft.com/office/powerpoint/2010/main" val="317845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FC1CBA-5E21-1144-8E22-3BF087DFD98C}"/>
              </a:ext>
            </a:extLst>
          </p:cNvPr>
          <p:cNvSpPr/>
          <p:nvPr/>
        </p:nvSpPr>
        <p:spPr>
          <a:xfrm>
            <a:off x="1" y="6215449"/>
            <a:ext cx="10668000"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pic>
        <p:nvPicPr>
          <p:cNvPr id="6" name="Picture 5">
            <a:extLst>
              <a:ext uri="{FF2B5EF4-FFF2-40B4-BE49-F238E27FC236}">
                <a16:creationId xmlns:a16="http://schemas.microsoft.com/office/drawing/2014/main" id="{A7BFDAA7-2655-8E43-B4D5-B109BB73F371}"/>
              </a:ext>
            </a:extLst>
          </p:cNvPr>
          <p:cNvPicPr>
            <a:picLocks noChangeAspect="1"/>
          </p:cNvPicPr>
          <p:nvPr/>
        </p:nvPicPr>
        <p:blipFill>
          <a:blip r:embed="rId3"/>
          <a:stretch>
            <a:fillRect/>
          </a:stretch>
        </p:blipFill>
        <p:spPr>
          <a:xfrm>
            <a:off x="10931895" y="5787081"/>
            <a:ext cx="1070919" cy="1070919"/>
          </a:xfrm>
          <a:prstGeom prst="rect">
            <a:avLst/>
          </a:prstGeom>
        </p:spPr>
      </p:pic>
      <p:sp>
        <p:nvSpPr>
          <p:cNvPr id="7" name="Rectangle 6">
            <a:extLst>
              <a:ext uri="{FF2B5EF4-FFF2-40B4-BE49-F238E27FC236}">
                <a16:creationId xmlns:a16="http://schemas.microsoft.com/office/drawing/2014/main" id="{83D8BEA8-5644-7E45-91FD-85AC929FCFB7}"/>
              </a:ext>
            </a:extLst>
          </p:cNvPr>
          <p:cNvSpPr/>
          <p:nvPr/>
        </p:nvSpPr>
        <p:spPr>
          <a:xfrm>
            <a:off x="0" y="0"/>
            <a:ext cx="620110" cy="6215449"/>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8" name="Rectangle 7">
            <a:extLst>
              <a:ext uri="{FF2B5EF4-FFF2-40B4-BE49-F238E27FC236}">
                <a16:creationId xmlns:a16="http://schemas.microsoft.com/office/drawing/2014/main" id="{C30956A2-6DB7-C542-8E75-C383C13D33C7}"/>
              </a:ext>
            </a:extLst>
          </p:cNvPr>
          <p:cNvSpPr/>
          <p:nvPr/>
        </p:nvSpPr>
        <p:spPr>
          <a:xfrm>
            <a:off x="1912883" y="0"/>
            <a:ext cx="10279117" cy="642551"/>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9" name="Rectangle 8">
            <a:extLst>
              <a:ext uri="{FF2B5EF4-FFF2-40B4-BE49-F238E27FC236}">
                <a16:creationId xmlns:a16="http://schemas.microsoft.com/office/drawing/2014/main" id="{755FA6B9-0D29-1144-B95E-6E9CA3CECA2D}"/>
              </a:ext>
            </a:extLst>
          </p:cNvPr>
          <p:cNvSpPr/>
          <p:nvPr/>
        </p:nvSpPr>
        <p:spPr>
          <a:xfrm>
            <a:off x="11435254" y="642552"/>
            <a:ext cx="756745" cy="4864870"/>
          </a:xfrm>
          <a:prstGeom prst="rect">
            <a:avLst/>
          </a:prstGeom>
          <a:solidFill>
            <a:srgbClr val="AC07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0000"/>
              </a:solidFill>
            </a:endParaRPr>
          </a:p>
        </p:txBody>
      </p:sp>
      <p:sp>
        <p:nvSpPr>
          <p:cNvPr id="13" name="TextBox 12">
            <a:extLst>
              <a:ext uri="{FF2B5EF4-FFF2-40B4-BE49-F238E27FC236}">
                <a16:creationId xmlns:a16="http://schemas.microsoft.com/office/drawing/2014/main" id="{55E25DF2-24A6-D84D-8098-8BA19438D389}"/>
              </a:ext>
            </a:extLst>
          </p:cNvPr>
          <p:cNvSpPr txBox="1"/>
          <p:nvPr/>
        </p:nvSpPr>
        <p:spPr>
          <a:xfrm>
            <a:off x="4025461" y="893379"/>
            <a:ext cx="6642539" cy="584775"/>
          </a:xfrm>
          <a:prstGeom prst="rect">
            <a:avLst/>
          </a:prstGeom>
          <a:noFill/>
        </p:spPr>
        <p:txBody>
          <a:bodyPr wrap="square" rtlCol="0">
            <a:spAutoFit/>
          </a:bodyPr>
          <a:lstStyle/>
          <a:p>
            <a:pPr algn="ctr"/>
            <a:r>
              <a:rPr lang="en-US" sz="3200" i="1" dirty="0"/>
              <a:t>What Role Do They Play in our Lives?</a:t>
            </a:r>
          </a:p>
        </p:txBody>
      </p:sp>
      <p:sp>
        <p:nvSpPr>
          <p:cNvPr id="14" name="TextBox 13">
            <a:extLst>
              <a:ext uri="{FF2B5EF4-FFF2-40B4-BE49-F238E27FC236}">
                <a16:creationId xmlns:a16="http://schemas.microsoft.com/office/drawing/2014/main" id="{B8FB88FE-2F30-8344-BAB9-6EC333787D58}"/>
              </a:ext>
            </a:extLst>
          </p:cNvPr>
          <p:cNvSpPr txBox="1"/>
          <p:nvPr/>
        </p:nvSpPr>
        <p:spPr>
          <a:xfrm>
            <a:off x="4162097" y="1478154"/>
            <a:ext cx="6421820" cy="4124206"/>
          </a:xfrm>
          <a:prstGeom prst="rect">
            <a:avLst/>
          </a:prstGeom>
          <a:noFill/>
        </p:spPr>
        <p:txBody>
          <a:bodyPr wrap="square" rtlCol="0">
            <a:spAutoFit/>
          </a:bodyPr>
          <a:lstStyle/>
          <a:p>
            <a:pPr marL="285750" indent="-285750">
              <a:buFont typeface="Arial" panose="020B0604020202020204" pitchFamily="34" charset="0"/>
              <a:buChar char="•"/>
            </a:pPr>
            <a:r>
              <a:rPr lang="en-US" sz="3000" dirty="0"/>
              <a:t>The Master Mason Degree as the first </a:t>
            </a:r>
            <a:r>
              <a:rPr lang="en-US" sz="3000" i="1" dirty="0"/>
              <a:t>haute-grade</a:t>
            </a:r>
          </a:p>
          <a:p>
            <a:pPr marL="742950" lvl="1" indent="-285750">
              <a:buFont typeface="Arial" panose="020B0604020202020204" pitchFamily="34" charset="0"/>
              <a:buChar char="•"/>
            </a:pPr>
            <a:r>
              <a:rPr lang="en-US" sz="2000" i="1" dirty="0"/>
              <a:t>“The most expert of the Fellow-Craftsmen shall be chosen or appointed the Master, or Overseer of the Lord’s work.”</a:t>
            </a:r>
          </a:p>
          <a:p>
            <a:pPr lvl="1"/>
            <a:r>
              <a:rPr lang="en-US" sz="2000" i="1" dirty="0"/>
              <a:t>		Anderson’s Constitutions</a:t>
            </a:r>
          </a:p>
          <a:p>
            <a:pPr marL="285750" indent="-285750">
              <a:buFont typeface="Arial" panose="020B0604020202020204" pitchFamily="34" charset="0"/>
              <a:buChar char="•"/>
            </a:pPr>
            <a:r>
              <a:rPr lang="en-US" sz="3000" dirty="0"/>
              <a:t>The notion of the ”completion” of the Master Mason Degree.</a:t>
            </a:r>
          </a:p>
          <a:p>
            <a:pPr marL="285750" indent="-285750">
              <a:buFont typeface="Arial" panose="020B0604020202020204" pitchFamily="34" charset="0"/>
              <a:buChar char="•"/>
            </a:pPr>
            <a:r>
              <a:rPr lang="en-US" sz="3000" dirty="0"/>
              <a:t>The Concept of “Rededication.”</a:t>
            </a:r>
          </a:p>
          <a:p>
            <a:pPr marL="285750" indent="-285750">
              <a:buFont typeface="Arial" panose="020B0604020202020204" pitchFamily="34" charset="0"/>
              <a:buChar char="•"/>
            </a:pPr>
            <a:endParaRPr lang="en-US" sz="3200" dirty="0"/>
          </a:p>
        </p:txBody>
      </p:sp>
      <p:pic>
        <p:nvPicPr>
          <p:cNvPr id="3" name="Picture 2">
            <a:extLst>
              <a:ext uri="{FF2B5EF4-FFF2-40B4-BE49-F238E27FC236}">
                <a16:creationId xmlns:a16="http://schemas.microsoft.com/office/drawing/2014/main" id="{A27124A7-EBF7-7940-9419-984953C70551}"/>
              </a:ext>
            </a:extLst>
          </p:cNvPr>
          <p:cNvPicPr>
            <a:picLocks noChangeAspect="1"/>
          </p:cNvPicPr>
          <p:nvPr/>
        </p:nvPicPr>
        <p:blipFill>
          <a:blip r:embed="rId4"/>
          <a:stretch>
            <a:fillRect/>
          </a:stretch>
        </p:blipFill>
        <p:spPr>
          <a:xfrm>
            <a:off x="977351" y="3572744"/>
            <a:ext cx="2943007" cy="2350318"/>
          </a:xfrm>
          <a:prstGeom prst="rect">
            <a:avLst/>
          </a:prstGeom>
        </p:spPr>
      </p:pic>
      <p:pic>
        <p:nvPicPr>
          <p:cNvPr id="10" name="Picture 9" descr="A picture containing text, wall, old, several&#10;&#10;Description automatically generated">
            <a:extLst>
              <a:ext uri="{FF2B5EF4-FFF2-40B4-BE49-F238E27FC236}">
                <a16:creationId xmlns:a16="http://schemas.microsoft.com/office/drawing/2014/main" id="{D3951AF3-A521-9847-A440-5747308E8543}"/>
              </a:ext>
            </a:extLst>
          </p:cNvPr>
          <p:cNvPicPr>
            <a:picLocks noChangeAspect="1"/>
          </p:cNvPicPr>
          <p:nvPr/>
        </p:nvPicPr>
        <p:blipFill>
          <a:blip r:embed="rId5"/>
          <a:stretch>
            <a:fillRect/>
          </a:stretch>
        </p:blipFill>
        <p:spPr>
          <a:xfrm>
            <a:off x="792217" y="805161"/>
            <a:ext cx="2161190" cy="2616481"/>
          </a:xfrm>
          <a:prstGeom prst="rect">
            <a:avLst/>
          </a:prstGeom>
        </p:spPr>
      </p:pic>
    </p:spTree>
    <p:extLst>
      <p:ext uri="{BB962C8B-B14F-4D97-AF65-F5344CB8AC3E}">
        <p14:creationId xmlns:p14="http://schemas.microsoft.com/office/powerpoint/2010/main" val="2210224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1391</Words>
  <Application>Microsoft Office PowerPoint</Application>
  <PresentationFormat>Widescreen</PresentationFormat>
  <Paragraphs>98</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Principals and Pillars The Characters in  Craft and Capitular Masonry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Principals and Pillars The Characters in  Craft and Capitular Masonry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Sampogna, Nicholas</dc:creator>
  <cp:lastModifiedBy>Raymon Bacchus</cp:lastModifiedBy>
  <cp:revision>33</cp:revision>
  <dcterms:created xsi:type="dcterms:W3CDTF">2022-03-06T21:37:46Z</dcterms:created>
  <dcterms:modified xsi:type="dcterms:W3CDTF">2022-04-06T13:53:34Z</dcterms:modified>
</cp:coreProperties>
</file>